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  <p:sldMasterId id="2147483797" r:id="rId5"/>
    <p:sldMasterId id="2147483810" r:id="rId6"/>
  </p:sldMasterIdLst>
  <p:notesMasterIdLst>
    <p:notesMasterId r:id="rId28"/>
  </p:notesMasterIdLst>
  <p:handoutMasterIdLst>
    <p:handoutMasterId r:id="rId29"/>
  </p:handoutMasterIdLst>
  <p:sldIdLst>
    <p:sldId id="2147376422" r:id="rId7"/>
    <p:sldId id="2147376436" r:id="rId8"/>
    <p:sldId id="2147376450" r:id="rId9"/>
    <p:sldId id="2147376438" r:id="rId10"/>
    <p:sldId id="2147376440" r:id="rId11"/>
    <p:sldId id="2147376441" r:id="rId12"/>
    <p:sldId id="2147376442" r:id="rId13"/>
    <p:sldId id="2147376451" r:id="rId14"/>
    <p:sldId id="2147376443" r:id="rId15"/>
    <p:sldId id="2147376444" r:id="rId16"/>
    <p:sldId id="2147376445" r:id="rId17"/>
    <p:sldId id="2147376448" r:id="rId18"/>
    <p:sldId id="2147376439" r:id="rId19"/>
    <p:sldId id="2147376449" r:id="rId20"/>
    <p:sldId id="6601" r:id="rId21"/>
    <p:sldId id="2147376437" r:id="rId22"/>
    <p:sldId id="2147376452" r:id="rId23"/>
    <p:sldId id="2147376453" r:id="rId24"/>
    <p:sldId id="2147376447" r:id="rId25"/>
    <p:sldId id="2147376454" r:id="rId26"/>
    <p:sldId id="214737644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99FF"/>
    <a:srgbClr val="000000"/>
    <a:srgbClr val="CCFFFF"/>
    <a:srgbClr val="FF9933"/>
    <a:srgbClr val="476DB9"/>
    <a:srgbClr val="FFCCCC"/>
    <a:srgbClr val="FFCC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15" autoAdjust="0"/>
  </p:normalViewPr>
  <p:slideViewPr>
    <p:cSldViewPr snapToGrid="0">
      <p:cViewPr varScale="1">
        <p:scale>
          <a:sx n="95" d="100"/>
          <a:sy n="95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 得祿(wu telu)/ADT/雲林・製１・生產推進" userId="4bbaed3d-f803-4795-a009-07ab337da5e4" providerId="ADAL" clId="{C29A1D05-CFDB-4F9C-994F-94038A3D1880}"/>
    <pc:docChg chg="undo redo custSel addSld delSld modSld sldOrd">
      <pc:chgData name="吳 得祿(wu telu)/ADT/雲林・製１・生產推進" userId="4bbaed3d-f803-4795-a009-07ab337da5e4" providerId="ADAL" clId="{C29A1D05-CFDB-4F9C-994F-94038A3D1880}" dt="2025-01-23T07:55:07.730" v="182"/>
      <pc:docMkLst>
        <pc:docMk/>
      </pc:docMkLst>
      <pc:sldChg chg="addSp modSp mod">
        <pc:chgData name="吳 得祿(wu telu)/ADT/雲林・製１・生產推進" userId="4bbaed3d-f803-4795-a009-07ab337da5e4" providerId="ADAL" clId="{C29A1D05-CFDB-4F9C-994F-94038A3D1880}" dt="2025-01-23T07:27:06.084" v="150" actId="20577"/>
        <pc:sldMkLst>
          <pc:docMk/>
          <pc:sldMk cId="2413465811" sldId="2147376422"/>
        </pc:sldMkLst>
        <pc:spChg chg="mod">
          <ac:chgData name="吳 得祿(wu telu)/ADT/雲林・製１・生產推進" userId="4bbaed3d-f803-4795-a009-07ab337da5e4" providerId="ADAL" clId="{C29A1D05-CFDB-4F9C-994F-94038A3D1880}" dt="2025-01-16T09:16:37.008" v="87" actId="20577"/>
          <ac:spMkLst>
            <pc:docMk/>
            <pc:sldMk cId="2413465811" sldId="2147376422"/>
            <ac:spMk id="2" creationId="{27A37561-1FE8-4C8C-E6EF-DFFC910A0F83}"/>
          </ac:spMkLst>
        </pc:spChg>
        <pc:spChg chg="mod">
          <ac:chgData name="吳 得祿(wu telu)/ADT/雲林・製１・生產推進" userId="4bbaed3d-f803-4795-a009-07ab337da5e4" providerId="ADAL" clId="{C29A1D05-CFDB-4F9C-994F-94038A3D1880}" dt="2025-01-16T09:16:14.773" v="85" actId="20577"/>
          <ac:spMkLst>
            <pc:docMk/>
            <pc:sldMk cId="2413465811" sldId="2147376422"/>
            <ac:spMk id="3" creationId="{BDBF1C7F-00F1-B110-78F9-5AF43FDB6237}"/>
          </ac:spMkLst>
        </pc:spChg>
        <pc:spChg chg="add mod">
          <ac:chgData name="吳 得祿(wu telu)/ADT/雲林・製１・生產推進" userId="4bbaed3d-f803-4795-a009-07ab337da5e4" providerId="ADAL" clId="{C29A1D05-CFDB-4F9C-994F-94038A3D1880}" dt="2025-01-23T07:27:06.084" v="150" actId="20577"/>
          <ac:spMkLst>
            <pc:docMk/>
            <pc:sldMk cId="2413465811" sldId="2147376422"/>
            <ac:spMk id="4" creationId="{250D11C8-5724-5395-5144-ECE09EE70AB5}"/>
          </ac:spMkLst>
        </pc:spChg>
      </pc:sldChg>
      <pc:sldChg chg="add del modNotesTx">
        <pc:chgData name="吳 得祿(wu telu)/ADT/雲林・製１・生產推進" userId="4bbaed3d-f803-4795-a009-07ab337da5e4" providerId="ADAL" clId="{C29A1D05-CFDB-4F9C-994F-94038A3D1880}" dt="2025-01-23T07:26:46.821" v="144" actId="6549"/>
        <pc:sldMkLst>
          <pc:docMk/>
          <pc:sldMk cId="3752801367" sldId="2147376438"/>
        </pc:sldMkLst>
      </pc:sldChg>
      <pc:sldChg chg="add">
        <pc:chgData name="吳 得祿(wu telu)/ADT/雲林・製１・生產推進" userId="4bbaed3d-f803-4795-a009-07ab337da5e4" providerId="ADAL" clId="{C29A1D05-CFDB-4F9C-994F-94038A3D1880}" dt="2025-01-20T02:25:59.922" v="129"/>
        <pc:sldMkLst>
          <pc:docMk/>
          <pc:sldMk cId="2549424961" sldId="2147376439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3:33.251" v="44"/>
        <pc:sldMkLst>
          <pc:docMk/>
          <pc:sldMk cId="1283798609" sldId="2147376440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4:40.654" v="52"/>
        <pc:sldMkLst>
          <pc:docMk/>
          <pc:sldMk cId="3948786824" sldId="2147376441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4:40.654" v="52"/>
        <pc:sldMkLst>
          <pc:docMk/>
          <pc:sldMk cId="2558649353" sldId="2147376442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5:38.065" v="53"/>
        <pc:sldMkLst>
          <pc:docMk/>
          <pc:sldMk cId="2568457490" sldId="2147376443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5:38.065" v="53"/>
        <pc:sldMkLst>
          <pc:docMk/>
          <pc:sldMk cId="3767993469" sldId="2147376444"/>
        </pc:sldMkLst>
      </pc:sldChg>
      <pc:sldChg chg="add">
        <pc:chgData name="吳 得祿(wu telu)/ADT/雲林・製１・生產推進" userId="4bbaed3d-f803-4795-a009-07ab337da5e4" providerId="ADAL" clId="{C29A1D05-CFDB-4F9C-994F-94038A3D1880}" dt="2025-01-16T09:15:38.065" v="53"/>
        <pc:sldMkLst>
          <pc:docMk/>
          <pc:sldMk cId="4135035449" sldId="2147376445"/>
        </pc:sldMkLst>
      </pc:sldChg>
      <pc:sldChg chg="modSp add mod ord">
        <pc:chgData name="吳 得祿(wu telu)/ADT/雲林・製１・生產推進" userId="4bbaed3d-f803-4795-a009-07ab337da5e4" providerId="ADAL" clId="{C29A1D05-CFDB-4F9C-994F-94038A3D1880}" dt="2025-01-20T02:25:33.552" v="128"/>
        <pc:sldMkLst>
          <pc:docMk/>
          <pc:sldMk cId="3034471099" sldId="2147376446"/>
        </pc:sldMkLst>
        <pc:spChg chg="mod">
          <ac:chgData name="吳 得祿(wu telu)/ADT/雲林・製１・生產推進" userId="4bbaed3d-f803-4795-a009-07ab337da5e4" providerId="ADAL" clId="{C29A1D05-CFDB-4F9C-994F-94038A3D1880}" dt="2025-01-16T09:24:05.285" v="107" actId="207"/>
          <ac:spMkLst>
            <pc:docMk/>
            <pc:sldMk cId="3034471099" sldId="2147376446"/>
            <ac:spMk id="10" creationId="{F9E8F4DA-34E0-F316-4BA4-D5E55B15B215}"/>
          </ac:spMkLst>
        </pc:spChg>
      </pc:sldChg>
      <pc:sldChg chg="add">
        <pc:chgData name="吳 得祿(wu telu)/ADT/雲林・製１・生產推進" userId="4bbaed3d-f803-4795-a009-07ab337da5e4" providerId="ADAL" clId="{C29A1D05-CFDB-4F9C-994F-94038A3D1880}" dt="2025-01-20T00:37:49.851" v="108"/>
        <pc:sldMkLst>
          <pc:docMk/>
          <pc:sldMk cId="439887726" sldId="2147376447"/>
        </pc:sldMkLst>
      </pc:sldChg>
      <pc:sldChg chg="add">
        <pc:chgData name="吳 得祿(wu telu)/ADT/雲林・製１・生產推進" userId="4bbaed3d-f803-4795-a009-07ab337da5e4" providerId="ADAL" clId="{C29A1D05-CFDB-4F9C-994F-94038A3D1880}" dt="2025-01-20T02:25:59.922" v="129"/>
        <pc:sldMkLst>
          <pc:docMk/>
          <pc:sldMk cId="607986134" sldId="2147376448"/>
        </pc:sldMkLst>
      </pc:sldChg>
      <pc:sldChg chg="add">
        <pc:chgData name="吳 得祿(wu telu)/ADT/雲林・製１・生產推進" userId="4bbaed3d-f803-4795-a009-07ab337da5e4" providerId="ADAL" clId="{C29A1D05-CFDB-4F9C-994F-94038A3D1880}" dt="2025-01-22T07:30:16.938" v="133"/>
        <pc:sldMkLst>
          <pc:docMk/>
          <pc:sldMk cId="447018440" sldId="2147376450"/>
        </pc:sldMkLst>
      </pc:sldChg>
      <pc:sldChg chg="modSp mod modNotesTx">
        <pc:chgData name="吳 得祿(wu telu)/ADT/雲林・製１・生產推進" userId="4bbaed3d-f803-4795-a009-07ab337da5e4" providerId="ADAL" clId="{C29A1D05-CFDB-4F9C-994F-94038A3D1880}" dt="2025-01-23T07:29:50.977" v="179"/>
        <pc:sldMkLst>
          <pc:docMk/>
          <pc:sldMk cId="2212448199" sldId="2147376450"/>
        </pc:sldMkLst>
        <pc:graphicFrameChg chg="mod modGraphic">
          <ac:chgData name="吳 得祿(wu telu)/ADT/雲林・製１・生產推進" userId="4bbaed3d-f803-4795-a009-07ab337da5e4" providerId="ADAL" clId="{C29A1D05-CFDB-4F9C-994F-94038A3D1880}" dt="2025-01-23T07:29:50.977" v="179"/>
          <ac:graphicFrameMkLst>
            <pc:docMk/>
            <pc:sldMk cId="2212448199" sldId="2147376450"/>
            <ac:graphicFrameMk id="4" creationId="{65A8B34B-4D2B-C74F-FBA7-DAA3DADF629F}"/>
          </ac:graphicFrameMkLst>
        </pc:graphicFrameChg>
      </pc:sldChg>
      <pc:sldChg chg="addSp delSp modSp new mod">
        <pc:chgData name="吳 得祿(wu telu)/ADT/雲林・製１・生產推進" userId="4bbaed3d-f803-4795-a009-07ab337da5e4" providerId="ADAL" clId="{C29A1D05-CFDB-4F9C-994F-94038A3D1880}" dt="2025-01-23T07:55:07.730" v="182"/>
        <pc:sldMkLst>
          <pc:docMk/>
          <pc:sldMk cId="3385002617" sldId="2147376454"/>
        </pc:sldMkLst>
        <pc:spChg chg="mod">
          <ac:chgData name="吳 得祿(wu telu)/ADT/雲林・製１・生產推進" userId="4bbaed3d-f803-4795-a009-07ab337da5e4" providerId="ADAL" clId="{C29A1D05-CFDB-4F9C-994F-94038A3D1880}" dt="2025-01-23T07:55:07.730" v="182"/>
          <ac:spMkLst>
            <pc:docMk/>
            <pc:sldMk cId="3385002617" sldId="2147376454"/>
            <ac:spMk id="2" creationId="{42337E3E-7882-FF93-CC88-CCC3A1C5DD84}"/>
          </ac:spMkLst>
        </pc:spChg>
        <pc:spChg chg="del">
          <ac:chgData name="吳 得祿(wu telu)/ADT/雲林・製１・生產推進" userId="4bbaed3d-f803-4795-a009-07ab337da5e4" providerId="ADAL" clId="{C29A1D05-CFDB-4F9C-994F-94038A3D1880}" dt="2025-01-23T07:54:58.681" v="181" actId="22"/>
          <ac:spMkLst>
            <pc:docMk/>
            <pc:sldMk cId="3385002617" sldId="2147376454"/>
            <ac:spMk id="3" creationId="{24EC16C3-A56B-4949-8C98-8C8B24D51BFB}"/>
          </ac:spMkLst>
        </pc:spChg>
        <pc:picChg chg="add mod ord">
          <ac:chgData name="吳 得祿(wu telu)/ADT/雲林・製１・生產推進" userId="4bbaed3d-f803-4795-a009-07ab337da5e4" providerId="ADAL" clId="{C29A1D05-CFDB-4F9C-994F-94038A3D1880}" dt="2025-01-23T07:54:58.681" v="181" actId="22"/>
          <ac:picMkLst>
            <pc:docMk/>
            <pc:sldMk cId="3385002617" sldId="2147376454"/>
            <ac:picMk id="5" creationId="{2FC3B7B8-C3F2-F816-BA6D-EBBAEC306C83}"/>
          </ac:picMkLst>
        </pc:picChg>
      </pc:sldChg>
    </pc:docChg>
  </pc:docChgLst>
  <pc:docChgLst>
    <pc:chgData name="謝 坤翰(hsieh kunhan)/ADT/雲林・製１・生產推進" userId="48ac26ab-7694-4b80-b469-58314a0e0781" providerId="ADAL" clId="{3C63C26B-ABAA-4CAF-B3BE-E65A3BAE4747}"/>
    <pc:docChg chg="undo custSel modSld">
      <pc:chgData name="謝 坤翰(hsieh kunhan)/ADT/雲林・製１・生產推進" userId="48ac26ab-7694-4b80-b469-58314a0e0781" providerId="ADAL" clId="{3C63C26B-ABAA-4CAF-B3BE-E65A3BAE4747}" dt="2025-01-17T00:41:45.098" v="77" actId="2711"/>
      <pc:docMkLst>
        <pc:docMk/>
      </pc:docMkLst>
      <pc:sldChg chg="modSp mod">
        <pc:chgData name="謝 坤翰(hsieh kunhan)/ADT/雲林・製１・生產推進" userId="48ac26ab-7694-4b80-b469-58314a0e0781" providerId="ADAL" clId="{3C63C26B-ABAA-4CAF-B3BE-E65A3BAE4747}" dt="2025-01-17T00:41:25.901" v="73" actId="20577"/>
        <pc:sldMkLst>
          <pc:docMk/>
          <pc:sldMk cId="630012772" sldId="6601"/>
        </pc:sldMkLst>
        <pc:spChg chg="mod">
          <ac:chgData name="謝 坤翰(hsieh kunhan)/ADT/雲林・製１・生產推進" userId="48ac26ab-7694-4b80-b469-58314a0e0781" providerId="ADAL" clId="{3C63C26B-ABAA-4CAF-B3BE-E65A3BAE4747}" dt="2025-01-17T00:41:25.901" v="73" actId="20577"/>
          <ac:spMkLst>
            <pc:docMk/>
            <pc:sldMk cId="630012772" sldId="6601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1:35.298" v="75" actId="2711"/>
        <pc:sldMkLst>
          <pc:docMk/>
          <pc:sldMk cId="3318836169" sldId="2147376437"/>
        </pc:sldMkLst>
        <pc:spChg chg="mod">
          <ac:chgData name="謝 坤翰(hsieh kunhan)/ADT/雲林・製１・生產推進" userId="48ac26ab-7694-4b80-b469-58314a0e0781" providerId="ADAL" clId="{3C63C26B-ABAA-4CAF-B3BE-E65A3BAE4747}" dt="2025-01-17T00:41:35.298" v="75" actId="2711"/>
          <ac:spMkLst>
            <pc:docMk/>
            <pc:sldMk cId="3318836169" sldId="2147376437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0:05.556" v="59" actId="20577"/>
        <pc:sldMkLst>
          <pc:docMk/>
          <pc:sldMk cId="3752801367" sldId="2147376438"/>
        </pc:sldMkLst>
        <pc:spChg chg="mod">
          <ac:chgData name="謝 坤翰(hsieh kunhan)/ADT/雲林・製１・生產推進" userId="48ac26ab-7694-4b80-b469-58314a0e0781" providerId="ADAL" clId="{3C63C26B-ABAA-4CAF-B3BE-E65A3BAE4747}" dt="2025-01-17T00:40:05.556" v="59" actId="20577"/>
          <ac:spMkLst>
            <pc:docMk/>
            <pc:sldMk cId="3752801367" sldId="2147376438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0:20.780" v="62" actId="20577"/>
        <pc:sldMkLst>
          <pc:docMk/>
          <pc:sldMk cId="1283798609" sldId="2147376440"/>
        </pc:sldMkLst>
        <pc:spChg chg="mod">
          <ac:chgData name="謝 坤翰(hsieh kunhan)/ADT/雲林・製１・生產推進" userId="48ac26ab-7694-4b80-b469-58314a0e0781" providerId="ADAL" clId="{3C63C26B-ABAA-4CAF-B3BE-E65A3BAE4747}" dt="2025-01-17T00:40:20.780" v="62" actId="20577"/>
          <ac:spMkLst>
            <pc:docMk/>
            <pc:sldMk cId="1283798609" sldId="2147376440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0:48.478" v="65" actId="255"/>
        <pc:sldMkLst>
          <pc:docMk/>
          <pc:sldMk cId="3948786824" sldId="2147376441"/>
        </pc:sldMkLst>
        <pc:spChg chg="mod">
          <ac:chgData name="謝 坤翰(hsieh kunhan)/ADT/雲林・製１・生產推進" userId="48ac26ab-7694-4b80-b469-58314a0e0781" providerId="ADAL" clId="{3C63C26B-ABAA-4CAF-B3BE-E65A3BAE4747}" dt="2025-01-17T00:40:48.478" v="65" actId="255"/>
          <ac:spMkLst>
            <pc:docMk/>
            <pc:sldMk cId="3948786824" sldId="2147376441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0:58.175" v="67" actId="255"/>
        <pc:sldMkLst>
          <pc:docMk/>
          <pc:sldMk cId="2558649353" sldId="2147376442"/>
        </pc:sldMkLst>
        <pc:spChg chg="mod">
          <ac:chgData name="謝 坤翰(hsieh kunhan)/ADT/雲林・製１・生產推進" userId="48ac26ab-7694-4b80-b469-58314a0e0781" providerId="ADAL" clId="{3C63C26B-ABAA-4CAF-B3BE-E65A3BAE4747}" dt="2025-01-17T00:40:58.175" v="67" actId="255"/>
          <ac:spMkLst>
            <pc:docMk/>
            <pc:sldMk cId="2558649353" sldId="2147376442"/>
            <ac:spMk id="7" creationId="{1FD94640-48B9-20FB-585C-A72814FD1589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1:09.461" v="69" actId="2711"/>
        <pc:sldMkLst>
          <pc:docMk/>
          <pc:sldMk cId="2568457490" sldId="2147376443"/>
        </pc:sldMkLst>
        <pc:spChg chg="mod">
          <ac:chgData name="謝 坤翰(hsieh kunhan)/ADT/雲林・製１・生產推進" userId="48ac26ab-7694-4b80-b469-58314a0e0781" providerId="ADAL" clId="{3C63C26B-ABAA-4CAF-B3BE-E65A3BAE4747}" dt="2025-01-17T00:41:09.461" v="69" actId="2711"/>
          <ac:spMkLst>
            <pc:docMk/>
            <pc:sldMk cId="2568457490" sldId="2147376443"/>
            <ac:spMk id="2" creationId="{600C497E-85D5-D0D2-D692-51A61C397AB7}"/>
          </ac:spMkLst>
        </pc:spChg>
      </pc:sldChg>
      <pc:sldChg chg="modSp mod">
        <pc:chgData name="謝 坤翰(hsieh kunhan)/ADT/雲林・製１・生產推進" userId="48ac26ab-7694-4b80-b469-58314a0e0781" providerId="ADAL" clId="{3C63C26B-ABAA-4CAF-B3BE-E65A3BAE4747}" dt="2025-01-17T00:41:45.098" v="77" actId="2711"/>
        <pc:sldMkLst>
          <pc:docMk/>
          <pc:sldMk cId="3034471099" sldId="2147376446"/>
        </pc:sldMkLst>
        <pc:spChg chg="mod">
          <ac:chgData name="謝 坤翰(hsieh kunhan)/ADT/雲林・製１・生產推進" userId="48ac26ab-7694-4b80-b469-58314a0e0781" providerId="ADAL" clId="{3C63C26B-ABAA-4CAF-B3BE-E65A3BAE4747}" dt="2025-01-17T00:41:45.098" v="77" actId="2711"/>
          <ac:spMkLst>
            <pc:docMk/>
            <pc:sldMk cId="3034471099" sldId="2147376446"/>
            <ac:spMk id="7" creationId="{1FD94640-48B9-20FB-585C-A72814FD1589}"/>
          </ac:spMkLst>
        </pc:spChg>
      </pc:sldChg>
    </pc:docChg>
  </pc:docChgLst>
  <pc:docChgLst>
    <pc:chgData name="黃 乙原(huang yiyuan)/ADT/雲林・製１・生產推進" userId="S::yiyuan.huang@agc.com::f5e309a6-2821-46f3-97c1-8de83d532b0f" providerId="AD" clId="Web-{EAAAA7BC-EF3D-F708-B02B-8A701E66DCCA}"/>
    <pc:docChg chg="modSld">
      <pc:chgData name="黃 乙原(huang yiyuan)/ADT/雲林・製１・生產推進" userId="S::yiyuan.huang@agc.com::f5e309a6-2821-46f3-97c1-8de83d532b0f" providerId="AD" clId="Web-{EAAAA7BC-EF3D-F708-B02B-8A701E66DCCA}" dt="2025-01-17T08:05:10.354" v="6"/>
      <pc:docMkLst>
        <pc:docMk/>
      </pc:docMkLst>
      <pc:sldChg chg="addSp modSp">
        <pc:chgData name="黃 乙原(huang yiyuan)/ADT/雲林・製１・生產推進" userId="S::yiyuan.huang@agc.com::f5e309a6-2821-46f3-97c1-8de83d532b0f" providerId="AD" clId="Web-{EAAAA7BC-EF3D-F708-B02B-8A701E66DCCA}" dt="2025-01-17T08:05:10.354" v="6"/>
        <pc:sldMkLst>
          <pc:docMk/>
          <pc:sldMk cId="2568457490" sldId="2147376443"/>
        </pc:sldMkLst>
        <pc:spChg chg="add mod">
          <ac:chgData name="黃 乙原(huang yiyuan)/ADT/雲林・製１・生產推進" userId="S::yiyuan.huang@agc.com::f5e309a6-2821-46f3-97c1-8de83d532b0f" providerId="AD" clId="Web-{EAAAA7BC-EF3D-F708-B02B-8A701E66DCCA}" dt="2025-01-17T08:05:10.354" v="6"/>
          <ac:spMkLst>
            <pc:docMk/>
            <pc:sldMk cId="2568457490" sldId="2147376443"/>
            <ac:spMk id="5" creationId="{2A9DCF7A-A795-915C-28BF-CB3D4F527C8F}"/>
          </ac:spMkLst>
        </pc:spChg>
      </pc:sldChg>
    </pc:docChg>
  </pc:docChgLst>
  <pc:docChgLst>
    <pc:chgData name="周 寧威(chou nngwei)/ADT/雲林・製１・生產推進" userId="S::nngwei.chou@agc.com::ffdb4cea-17fe-4172-afe6-faa9ed8fd17b" providerId="AD" clId="Web-{1689C5E8-D6FA-2B79-CC38-12286E09E772}"/>
    <pc:docChg chg="modSld">
      <pc:chgData name="周 寧威(chou nngwei)/ADT/雲林・製１・生產推進" userId="S::nngwei.chou@agc.com::ffdb4cea-17fe-4172-afe6-faa9ed8fd17b" providerId="AD" clId="Web-{1689C5E8-D6FA-2B79-CC38-12286E09E772}" dt="2025-01-20T02:23:22.397" v="3" actId="20577"/>
      <pc:docMkLst>
        <pc:docMk/>
      </pc:docMkLst>
      <pc:sldChg chg="modSp">
        <pc:chgData name="周 寧威(chou nngwei)/ADT/雲林・製１・生產推進" userId="S::nngwei.chou@agc.com::ffdb4cea-17fe-4172-afe6-faa9ed8fd17b" providerId="AD" clId="Web-{1689C5E8-D6FA-2B79-CC38-12286E09E772}" dt="2025-01-20T02:23:07.256" v="1" actId="20577"/>
        <pc:sldMkLst>
          <pc:docMk/>
          <pc:sldMk cId="3948786824" sldId="2147376441"/>
        </pc:sldMkLst>
        <pc:spChg chg="mod">
          <ac:chgData name="周 寧威(chou nngwei)/ADT/雲林・製１・生產推進" userId="S::nngwei.chou@agc.com::ffdb4cea-17fe-4172-afe6-faa9ed8fd17b" providerId="AD" clId="Web-{1689C5E8-D6FA-2B79-CC38-12286E09E772}" dt="2025-01-20T02:23:07.256" v="1" actId="20577"/>
          <ac:spMkLst>
            <pc:docMk/>
            <pc:sldMk cId="3948786824" sldId="2147376441"/>
            <ac:spMk id="3" creationId="{4798667E-B730-D9B0-AAC3-0E8E0A827A30}"/>
          </ac:spMkLst>
        </pc:spChg>
      </pc:sldChg>
      <pc:sldChg chg="modSp">
        <pc:chgData name="周 寧威(chou nngwei)/ADT/雲林・製１・生產推進" userId="S::nngwei.chou@agc.com::ffdb4cea-17fe-4172-afe6-faa9ed8fd17b" providerId="AD" clId="Web-{1689C5E8-D6FA-2B79-CC38-12286E09E772}" dt="2025-01-20T02:23:22.397" v="3" actId="20577"/>
        <pc:sldMkLst>
          <pc:docMk/>
          <pc:sldMk cId="2558649353" sldId="2147376442"/>
        </pc:sldMkLst>
        <pc:spChg chg="mod">
          <ac:chgData name="周 寧威(chou nngwei)/ADT/雲林・製１・生產推進" userId="S::nngwei.chou@agc.com::ffdb4cea-17fe-4172-afe6-faa9ed8fd17b" providerId="AD" clId="Web-{1689C5E8-D6FA-2B79-CC38-12286E09E772}" dt="2025-01-20T02:23:22.397" v="3" actId="20577"/>
          <ac:spMkLst>
            <pc:docMk/>
            <pc:sldMk cId="2558649353" sldId="2147376442"/>
            <ac:spMk id="4" creationId="{FD81F6BF-BA28-CAC9-ADFE-F8C2D082A6FC}"/>
          </ac:spMkLst>
        </pc:spChg>
      </pc:sldChg>
    </pc:docChg>
  </pc:docChgLst>
  <pc:docChgLst>
    <pc:chgData name="周 寧威(chou nngwei)/ADT/雲林・製１・生產推進" userId="S::nngwei.chou@agc.com::ffdb4cea-17fe-4172-afe6-faa9ed8fd17b" providerId="AD" clId="Web-{F9B68848-BC0B-E848-A32D-3CC4B8613C09}"/>
    <pc:docChg chg="modSld">
      <pc:chgData name="周 寧威(chou nngwei)/ADT/雲林・製１・生產推進" userId="S::nngwei.chou@agc.com::ffdb4cea-17fe-4172-afe6-faa9ed8fd17b" providerId="AD" clId="Web-{F9B68848-BC0B-E848-A32D-3CC4B8613C09}" dt="2025-01-20T02:48:06.452" v="6" actId="1076"/>
      <pc:docMkLst>
        <pc:docMk/>
      </pc:docMkLst>
      <pc:sldChg chg="addSp delSp modSp">
        <pc:chgData name="周 寧威(chou nngwei)/ADT/雲林・製１・生產推進" userId="S::nngwei.chou@agc.com::ffdb4cea-17fe-4172-afe6-faa9ed8fd17b" providerId="AD" clId="Web-{F9B68848-BC0B-E848-A32D-3CC4B8613C09}" dt="2025-01-20T02:48:06.452" v="6" actId="1076"/>
        <pc:sldMkLst>
          <pc:docMk/>
          <pc:sldMk cId="2558649353" sldId="2147376442"/>
        </pc:sldMkLst>
        <pc:picChg chg="del">
          <ac:chgData name="周 寧威(chou nngwei)/ADT/雲林・製１・生產推進" userId="S::nngwei.chou@agc.com::ffdb4cea-17fe-4172-afe6-faa9ed8fd17b" providerId="AD" clId="Web-{F9B68848-BC0B-E848-A32D-3CC4B8613C09}" dt="2025-01-20T02:46:27.825" v="0"/>
          <ac:picMkLst>
            <pc:docMk/>
            <pc:sldMk cId="2558649353" sldId="2147376442"/>
            <ac:picMk id="5" creationId="{A31C5B97-2DAE-0251-31B5-765455BE5DAE}"/>
          </ac:picMkLst>
        </pc:picChg>
        <pc:picChg chg="add mod">
          <ac:chgData name="周 寧威(chou nngwei)/ADT/雲林・製１・生產推進" userId="S::nngwei.chou@agc.com::ffdb4cea-17fe-4172-afe6-faa9ed8fd17b" providerId="AD" clId="Web-{F9B68848-BC0B-E848-A32D-3CC4B8613C09}" dt="2025-01-20T02:48:06.452" v="6" actId="1076"/>
          <ac:picMkLst>
            <pc:docMk/>
            <pc:sldMk cId="2558649353" sldId="2147376442"/>
            <ac:picMk id="6" creationId="{36B4973B-E7EB-BE5F-AF06-B5EA9F497472}"/>
          </ac:picMkLst>
        </pc:picChg>
      </pc:sldChg>
    </pc:docChg>
  </pc:docChgLst>
  <pc:docChgLst>
    <pc:chgData name="李 炳興(li pinghsing)/ADT/雲林・製１・素２" userId="5175a787-e554-4954-ab13-7af22037026b" providerId="ADAL" clId="{C3744E3E-0F6F-4039-BF58-F59121DC6E64}"/>
    <pc:docChg chg="custSel addSld modSld">
      <pc:chgData name="李 炳興(li pinghsing)/ADT/雲林・製１・素２" userId="5175a787-e554-4954-ab13-7af22037026b" providerId="ADAL" clId="{C3744E3E-0F6F-4039-BF58-F59121DC6E64}" dt="2025-01-22T09:24:39.767" v="62" actId="2711"/>
      <pc:docMkLst>
        <pc:docMk/>
      </pc:docMkLst>
      <pc:sldChg chg="modSp mod">
        <pc:chgData name="李 炳興(li pinghsing)/ADT/雲林・製１・素２" userId="5175a787-e554-4954-ab13-7af22037026b" providerId="ADAL" clId="{C3744E3E-0F6F-4039-BF58-F59121DC6E64}" dt="2025-01-22T08:45:33.080" v="6" actId="20577"/>
        <pc:sldMkLst>
          <pc:docMk/>
          <pc:sldMk cId="2413465811" sldId="2147376422"/>
        </pc:sldMkLst>
        <pc:spChg chg="mod">
          <ac:chgData name="李 炳興(li pinghsing)/ADT/雲林・製１・素２" userId="5175a787-e554-4954-ab13-7af22037026b" providerId="ADAL" clId="{C3744E3E-0F6F-4039-BF58-F59121DC6E64}" dt="2025-01-22T08:45:33.080" v="6" actId="20577"/>
          <ac:spMkLst>
            <pc:docMk/>
            <pc:sldMk cId="2413465811" sldId="2147376422"/>
            <ac:spMk id="4" creationId="{250D11C8-5724-5395-5144-ECE09EE70AB5}"/>
          </ac:spMkLst>
        </pc:spChg>
      </pc:sldChg>
      <pc:sldChg chg="addSp delSp modSp add mod">
        <pc:chgData name="李 炳興(li pinghsing)/ADT/雲林・製１・素２" userId="5175a787-e554-4954-ab13-7af22037026b" providerId="ADAL" clId="{C3744E3E-0F6F-4039-BF58-F59121DC6E64}" dt="2025-01-22T09:02:53.003" v="52"/>
        <pc:sldMkLst>
          <pc:docMk/>
          <pc:sldMk cId="1124525488" sldId="2147376452"/>
        </pc:sldMkLst>
        <pc:spChg chg="mod">
          <ac:chgData name="李 炳興(li pinghsing)/ADT/雲林・製１・素２" userId="5175a787-e554-4954-ab13-7af22037026b" providerId="ADAL" clId="{C3744E3E-0F6F-4039-BF58-F59121DC6E64}" dt="2025-01-22T09:02:53.003" v="52"/>
          <ac:spMkLst>
            <pc:docMk/>
            <pc:sldMk cId="1124525488" sldId="2147376452"/>
            <ac:spMk id="4" creationId="{A1104259-53E8-8353-04B0-16A40CC9A896}"/>
          </ac:spMkLst>
        </pc:spChg>
        <pc:picChg chg="del">
          <ac:chgData name="李 炳興(li pinghsing)/ADT/雲林・製１・素２" userId="5175a787-e554-4954-ab13-7af22037026b" providerId="ADAL" clId="{C3744E3E-0F6F-4039-BF58-F59121DC6E64}" dt="2025-01-22T09:02:02.175" v="7" actId="478"/>
          <ac:picMkLst>
            <pc:docMk/>
            <pc:sldMk cId="1124525488" sldId="2147376452"/>
            <ac:picMk id="3" creationId="{F5A6A4F6-C92C-CD0F-F938-92C9401EF740}"/>
          </ac:picMkLst>
        </pc:picChg>
        <pc:picChg chg="add mod">
          <ac:chgData name="李 炳興(li pinghsing)/ADT/雲林・製１・素２" userId="5175a787-e554-4954-ab13-7af22037026b" providerId="ADAL" clId="{C3744E3E-0F6F-4039-BF58-F59121DC6E64}" dt="2025-01-22T09:02:09.753" v="10" actId="14100"/>
          <ac:picMkLst>
            <pc:docMk/>
            <pc:sldMk cId="1124525488" sldId="2147376452"/>
            <ac:picMk id="6" creationId="{83CC55CD-7CCD-CE22-83B8-07C04EBAC607}"/>
          </ac:picMkLst>
        </pc:picChg>
      </pc:sldChg>
      <pc:sldChg chg="modSp add mod">
        <pc:chgData name="李 炳興(li pinghsing)/ADT/雲林・製１・素２" userId="5175a787-e554-4954-ab13-7af22037026b" providerId="ADAL" clId="{C3744E3E-0F6F-4039-BF58-F59121DC6E64}" dt="2025-01-22T09:24:39.767" v="62" actId="2711"/>
        <pc:sldMkLst>
          <pc:docMk/>
          <pc:sldMk cId="2288587713" sldId="2147376453"/>
        </pc:sldMkLst>
        <pc:spChg chg="mod">
          <ac:chgData name="李 炳興(li pinghsing)/ADT/雲林・製１・素２" userId="5175a787-e554-4954-ab13-7af22037026b" providerId="ADAL" clId="{C3744E3E-0F6F-4039-BF58-F59121DC6E64}" dt="2025-01-22T09:24:39.767" v="62" actId="2711"/>
          <ac:spMkLst>
            <pc:docMk/>
            <pc:sldMk cId="2288587713" sldId="2147376453"/>
            <ac:spMk id="10" creationId="{F9E8F4DA-34E0-F316-4BA4-D5E55B15B215}"/>
          </ac:spMkLst>
        </pc:spChg>
      </pc:sldChg>
    </pc:docChg>
  </pc:docChgLst>
  <pc:docChgLst>
    <pc:chgData name="周 寧威(chou nngwei)/ADT/雲林・製１・生產推進" userId="S::nngwei.chou@agc.com::ffdb4cea-17fe-4172-afe6-faa9ed8fd17b" providerId="AD" clId="Web-{D06CC323-BBB9-8FF2-0EDF-D0E4AEEB0B3F}"/>
    <pc:docChg chg="modSld">
      <pc:chgData name="周 寧威(chou nngwei)/ADT/雲林・製１・生產推進" userId="S::nngwei.chou@agc.com::ffdb4cea-17fe-4172-afe6-faa9ed8fd17b" providerId="AD" clId="Web-{D06CC323-BBB9-8FF2-0EDF-D0E4AEEB0B3F}" dt="2025-01-20T02:52:45.223" v="9" actId="1076"/>
      <pc:docMkLst>
        <pc:docMk/>
      </pc:docMkLst>
      <pc:sldChg chg="modSp">
        <pc:chgData name="周 寧威(chou nngwei)/ADT/雲林・製１・生產推進" userId="S::nngwei.chou@agc.com::ffdb4cea-17fe-4172-afe6-faa9ed8fd17b" providerId="AD" clId="Web-{D06CC323-BBB9-8FF2-0EDF-D0E4AEEB0B3F}" dt="2025-01-20T02:52:23.989" v="7" actId="14100"/>
        <pc:sldMkLst>
          <pc:docMk/>
          <pc:sldMk cId="3948786824" sldId="2147376441"/>
        </pc:sldMkLst>
        <pc:spChg chg="mod">
          <ac:chgData name="周 寧威(chou nngwei)/ADT/雲林・製１・生產推進" userId="S::nngwei.chou@agc.com::ffdb4cea-17fe-4172-afe6-faa9ed8fd17b" providerId="AD" clId="Web-{D06CC323-BBB9-8FF2-0EDF-D0E4AEEB0B3F}" dt="2025-01-20T02:52:23.989" v="7" actId="14100"/>
          <ac:spMkLst>
            <pc:docMk/>
            <pc:sldMk cId="3948786824" sldId="2147376441"/>
            <ac:spMk id="9" creationId="{C3F5F085-D3E1-074C-FE4C-134B836E4135}"/>
          </ac:spMkLst>
        </pc:spChg>
        <pc:picChg chg="mod">
          <ac:chgData name="周 寧威(chou nngwei)/ADT/雲林・製１・生產推進" userId="S::nngwei.chou@agc.com::ffdb4cea-17fe-4172-afe6-faa9ed8fd17b" providerId="AD" clId="Web-{D06CC323-BBB9-8FF2-0EDF-D0E4AEEB0B3F}" dt="2025-01-20T02:52:11.207" v="2" actId="1076"/>
          <ac:picMkLst>
            <pc:docMk/>
            <pc:sldMk cId="3948786824" sldId="2147376441"/>
            <ac:picMk id="6" creationId="{B221C3E5-A44B-E563-7E5B-4250C19E3481}"/>
          </ac:picMkLst>
        </pc:picChg>
        <pc:picChg chg="mod">
          <ac:chgData name="周 寧威(chou nngwei)/ADT/雲林・製１・生產推進" userId="S::nngwei.chou@agc.com::ffdb4cea-17fe-4172-afe6-faa9ed8fd17b" providerId="AD" clId="Web-{D06CC323-BBB9-8FF2-0EDF-D0E4AEEB0B3F}" dt="2025-01-20T02:52:16.879" v="5" actId="1076"/>
          <ac:picMkLst>
            <pc:docMk/>
            <pc:sldMk cId="3948786824" sldId="2147376441"/>
            <ac:picMk id="13" creationId="{FFBAA052-D74B-401C-602B-7BE3D3E01FF2}"/>
          </ac:picMkLst>
        </pc:picChg>
        <pc:picChg chg="mod">
          <ac:chgData name="周 寧威(chou nngwei)/ADT/雲林・製１・生產推進" userId="S::nngwei.chou@agc.com::ffdb4cea-17fe-4172-afe6-faa9ed8fd17b" providerId="AD" clId="Web-{D06CC323-BBB9-8FF2-0EDF-D0E4AEEB0B3F}" dt="2025-01-20T02:52:14.395" v="4" actId="1076"/>
          <ac:picMkLst>
            <pc:docMk/>
            <pc:sldMk cId="3948786824" sldId="2147376441"/>
            <ac:picMk id="14" creationId="{E41674D7-9E88-273C-B1A3-D9FFD7B9590D}"/>
          </ac:picMkLst>
        </pc:picChg>
      </pc:sldChg>
      <pc:sldChg chg="modSp">
        <pc:chgData name="周 寧威(chou nngwei)/ADT/雲林・製１・生產推進" userId="S::nngwei.chou@agc.com::ffdb4cea-17fe-4172-afe6-faa9ed8fd17b" providerId="AD" clId="Web-{D06CC323-BBB9-8FF2-0EDF-D0E4AEEB0B3F}" dt="2025-01-20T02:52:45.223" v="9" actId="1076"/>
        <pc:sldMkLst>
          <pc:docMk/>
          <pc:sldMk cId="2558649353" sldId="2147376442"/>
        </pc:sldMkLst>
        <pc:picChg chg="mod">
          <ac:chgData name="周 寧威(chou nngwei)/ADT/雲林・製１・生產推進" userId="S::nngwei.chou@agc.com::ffdb4cea-17fe-4172-afe6-faa9ed8fd17b" providerId="AD" clId="Web-{D06CC323-BBB9-8FF2-0EDF-D0E4AEEB0B3F}" dt="2025-01-20T02:52:45.223" v="9" actId="1076"/>
          <ac:picMkLst>
            <pc:docMk/>
            <pc:sldMk cId="2558649353" sldId="2147376442"/>
            <ac:picMk id="6" creationId="{36B4973B-E7EB-BE5F-AF06-B5EA9F497472}"/>
          </ac:picMkLst>
        </pc:picChg>
      </pc:sldChg>
    </pc:docChg>
  </pc:docChgLst>
  <pc:docChgLst>
    <pc:chgData name="謝 忠原(hsieh chungyuan)/ADT/雲林・製１・素２" userId="743af878-61ce-40ac-8069-d858018937b0" providerId="ADAL" clId="{705AC78F-2F5B-494B-856A-534615DED87E}"/>
    <pc:docChg chg="addSld modSld">
      <pc:chgData name="謝 忠原(hsieh chungyuan)/ADT/雲林・製１・素２" userId="743af878-61ce-40ac-8069-d858018937b0" providerId="ADAL" clId="{705AC78F-2F5B-494B-856A-534615DED87E}" dt="2025-01-20T05:50:37.257" v="0"/>
      <pc:docMkLst>
        <pc:docMk/>
      </pc:docMkLst>
      <pc:sldChg chg="add">
        <pc:chgData name="謝 忠原(hsieh chungyuan)/ADT/雲林・製１・素２" userId="743af878-61ce-40ac-8069-d858018937b0" providerId="ADAL" clId="{705AC78F-2F5B-494B-856A-534615DED87E}" dt="2025-01-20T05:50:37.257" v="0"/>
        <pc:sldMkLst>
          <pc:docMk/>
          <pc:sldMk cId="2297857804" sldId="2147376449"/>
        </pc:sldMkLst>
      </pc:sldChg>
    </pc:docChg>
  </pc:docChgLst>
  <pc:docChgLst>
    <pc:chgData name="邱 信翔(chiu hsinhsiang)/ADT/雲林・製１・素４" userId="S::hsinhsiang.chiu@agc.com::ec55b3ee-e9ef-47b0-a934-3eabafee2073" providerId="AD" clId="Web-{7F006290-7E4B-73D7-50DE-82E2CBDFC82C}"/>
    <pc:docChg chg="addSld">
      <pc:chgData name="邱 信翔(chiu hsinhsiang)/ADT/雲林・製１・素４" userId="S::hsinhsiang.chiu@agc.com::ec55b3ee-e9ef-47b0-a934-3eabafee2073" providerId="AD" clId="Web-{7F006290-7E4B-73D7-50DE-82E2CBDFC82C}" dt="2025-01-22T07:07:55.606" v="0"/>
      <pc:docMkLst>
        <pc:docMk/>
      </pc:docMkLst>
      <pc:sldChg chg="add replId">
        <pc:chgData name="邱 信翔(chiu hsinhsiang)/ADT/雲林・製１・素４" userId="S::hsinhsiang.chiu@agc.com::ec55b3ee-e9ef-47b0-a934-3eabafee2073" providerId="AD" clId="Web-{7F006290-7E4B-73D7-50DE-82E2CBDFC82C}" dt="2025-01-22T07:07:55.606" v="0"/>
        <pc:sldMkLst>
          <pc:docMk/>
          <pc:sldMk cId="2212448199" sldId="21473764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95E6D57-298C-40D0-6A59-41A733D28E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2A51C18-234D-48AE-FB82-29F0BEF92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95246-5AF0-429C-A7EE-5465DA6CADA4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B7D439-5EF0-90F3-7B40-B4BEC283AF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CB38A9-03E3-7F77-9730-8F20A1AC1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38308-777E-4452-A456-CD9B21DE03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574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5D44-885D-486F-A50E-416C0FC6AAEF}" type="datetimeFigureOut">
              <a:rPr kumimoji="1" lang="ja-JP" altLang="en-US" smtClean="0"/>
              <a:t>2025/1/23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EC75F-FC98-45D3-BC5C-32FDBF76BD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26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071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經過大家努力思考、集思廣益，將不易確認之作業，透過画像聚焦</a:t>
            </a:r>
            <a:r>
              <a:rPr lang="en-US" altLang="zh-TW"/>
              <a:t>/</a:t>
            </a:r>
            <a:r>
              <a:rPr lang="zh-TW" altLang="en-US"/>
              <a:t>移設</a:t>
            </a:r>
            <a:r>
              <a:rPr lang="en-US" altLang="zh-TW"/>
              <a:t>/</a:t>
            </a:r>
            <a:r>
              <a:rPr lang="zh-TW" altLang="en-US"/>
              <a:t>替代</a:t>
            </a:r>
            <a:r>
              <a:rPr lang="en-US" altLang="zh-TW"/>
              <a:t>/</a:t>
            </a:r>
            <a:r>
              <a:rPr lang="zh-TW" altLang="en-US"/>
              <a:t>監視器角度調整手法，</a:t>
            </a:r>
            <a:endParaRPr lang="en-US" altLang="zh-TW"/>
          </a:p>
          <a:p>
            <a:r>
              <a:rPr lang="zh-TW" altLang="en-US"/>
              <a:t>提升了監視器確認時的辨識度。不但可有效確認作業員的作業方式及異常</a:t>
            </a:r>
            <a:endParaRPr lang="en-US" altLang="zh-TW"/>
          </a:p>
          <a:p>
            <a:r>
              <a:rPr lang="zh-TW" altLang="en-US"/>
              <a:t>安全面的追朔，同時可削減現場增設監視器的費用，不用多花錢</a:t>
            </a:r>
            <a:endParaRPr lang="en-US" altLang="zh-TW"/>
          </a:p>
          <a:p>
            <a:r>
              <a:rPr lang="zh-TW" altLang="en-US"/>
              <a:t>便可來進行確認作業員的作業方式有無違反規定以及異常的追朔。</a:t>
            </a: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660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工事後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及</a:t>
            </a:r>
            <a:r>
              <a:rPr lang="en-US" altLang="ja-JP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EVENT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時</a:t>
            </a:r>
            <a:r>
              <a:rPr lang="ja-JP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品質情報連絡体制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的</a:t>
            </a:r>
            <a:r>
              <a:rPr lang="ja-JP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改善</a:t>
            </a:r>
            <a:endParaRPr lang="en-US" altLang="ja-JP" sz="1200"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L/R  LEVEL</a:t>
            </a:r>
            <a:r>
              <a:rPr lang="zh-TW" alt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調整、回復</a:t>
            </a:r>
            <a:r>
              <a:rPr lang="zh-TW" altLang="en-US" sz="1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品質情報連絡体制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標準書作成，</a:t>
            </a: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強化</a:t>
            </a:r>
            <a:r>
              <a:rPr kumimoji="1" lang="en-US" altLang="zh-TW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HOT/COLD</a:t>
            </a:r>
            <a:r>
              <a:rPr kumimoji="1" lang="zh-TW" altLang="en-US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雙向溝通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。</a:t>
            </a:r>
            <a:endParaRPr lang="en-US" altLang="zh-TW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連絡体制構築</a:t>
            </a:r>
            <a:r>
              <a:rPr kumimoji="1" lang="en-US" altLang="ja-JP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明確連絡時機、擔當，避免</a:t>
            </a: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HOT/COLD</a:t>
            </a: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間情報連絡</a:t>
            </a: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MISS </a:t>
            </a: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95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設備</a:t>
            </a:r>
            <a:r>
              <a:rPr lang="en-US" altLang="zh-TW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EVENT</a:t>
            </a:r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品質確認標準書作成</a:t>
            </a:r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 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強化協力單位品質意識。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2. 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共同確保作業前後狀況。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zh-TW" altLang="en-US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作業前評估</a:t>
            </a:r>
            <a:r>
              <a:rPr kumimoji="1" lang="en-US" altLang="ja-JP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事前預判品質風險。</a:t>
            </a:r>
            <a:endParaRPr kumimoji="1" lang="en-US" altLang="zh-TW" sz="12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zh-TW" altLang="en-US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作業後確認</a:t>
            </a:r>
            <a:r>
              <a:rPr kumimoji="1" lang="en-US" altLang="zh-TW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防止異常流出。</a:t>
            </a:r>
            <a:endParaRPr kumimoji="1" lang="en-US" altLang="zh-TW" sz="12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endParaRPr kumimoji="1" lang="en-US" altLang="zh-TW" sz="1200" ker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30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素板外觀檢查認定強化</a:t>
            </a:r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手順書進行修定，追加了</a:t>
            </a: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ON LINE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認定及過去指摘刮傷的理解。</a:t>
            </a:r>
            <a:endParaRPr lang="en-US" altLang="zh-TW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 LINE</a:t>
            </a:r>
            <a:r>
              <a:rPr kumimoji="1" lang="ja-JP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認定</a:t>
            </a:r>
            <a:r>
              <a:rPr kumimoji="1" lang="en-US" altLang="ja-JP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強化檢查能力。</a:t>
            </a:r>
            <a:endParaRPr kumimoji="1" lang="en-US" altLang="zh-TW" sz="1200" ker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 defTabSz="914400" latinLnBrk="0">
              <a:defRPr/>
            </a:pP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過去欠點的教育</a:t>
            </a: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減少同樣欠點再發性。</a:t>
            </a:r>
            <a:endParaRPr kumimoji="1" lang="en-US" altLang="zh-TW" sz="1200" ker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08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素板外觀檢查認定強化</a:t>
            </a:r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手順書進行修定，追加了</a:t>
            </a: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ON LINE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認定及過去指摘刮傷的理解。</a:t>
            </a:r>
            <a:endParaRPr lang="en-US" altLang="zh-TW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ON LINE</a:t>
            </a:r>
            <a:r>
              <a:rPr kumimoji="1" lang="ja-JP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認定</a:t>
            </a:r>
            <a:r>
              <a:rPr kumimoji="1" lang="en-US" altLang="ja-JP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強化檢查能力。</a:t>
            </a:r>
            <a:endParaRPr kumimoji="1" lang="en-US" altLang="zh-TW" sz="1200" ker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 defTabSz="914400" latinLnBrk="0">
              <a:defRPr/>
            </a:pPr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過去欠點的教育</a:t>
            </a:r>
            <a:r>
              <a:rPr kumimoji="1" lang="en-US" altLang="zh-TW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1200" ker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減少同樣欠點再發性。</a:t>
            </a:r>
            <a:endParaRPr kumimoji="1" lang="en-US" altLang="zh-TW" sz="1200" ker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0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solidFill>
                  <a:srgbClr val="000000"/>
                </a:solidFill>
              </a:rPr>
              <a:t>過去見逃欠點特徵</a:t>
            </a:r>
            <a:r>
              <a:rPr lang="en-US" altLang="zh-TW" sz="1200">
                <a:solidFill>
                  <a:srgbClr val="000000"/>
                </a:solidFill>
              </a:rPr>
              <a:t>LIST UP</a:t>
            </a:r>
            <a:r>
              <a:rPr lang="zh-TW" altLang="en-US" sz="1200">
                <a:solidFill>
                  <a:srgbClr val="000000"/>
                </a:solidFill>
              </a:rPr>
              <a:t>分析及再教育</a:t>
            </a:r>
            <a:endParaRPr lang="en-US" altLang="zh-TW" sz="1200">
              <a:solidFill>
                <a:srgbClr val="000000"/>
              </a:solidFill>
            </a:endParaRPr>
          </a:p>
          <a:p>
            <a:endParaRPr lang="en-US" altLang="zh-TW" sz="1200">
              <a:solidFill>
                <a:srgbClr val="000000"/>
              </a:solidFill>
            </a:endParaRPr>
          </a:p>
          <a:p>
            <a:r>
              <a:rPr lang="zh-TW" altLang="en-US" sz="1200">
                <a:solidFill>
                  <a:srgbClr val="000000"/>
                </a:solidFill>
              </a:rPr>
              <a:t>將此回</a:t>
            </a:r>
            <a:r>
              <a:rPr lang="en-US" altLang="zh-TW" sz="1200">
                <a:solidFill>
                  <a:srgbClr val="000000"/>
                </a:solidFill>
              </a:rPr>
              <a:t>3</a:t>
            </a:r>
            <a:r>
              <a:rPr lang="zh-TW" altLang="en-US" sz="1200">
                <a:solidFill>
                  <a:srgbClr val="000000"/>
                </a:solidFill>
              </a:rPr>
              <a:t>件見逃樣本進行特徴資料作成</a:t>
            </a:r>
            <a:r>
              <a:rPr lang="en-US" altLang="zh-TW" sz="1200">
                <a:solidFill>
                  <a:srgbClr val="000000"/>
                </a:solidFill>
              </a:rPr>
              <a:t>(</a:t>
            </a:r>
            <a:r>
              <a:rPr lang="zh-TW" altLang="en-US" sz="1200">
                <a:solidFill>
                  <a:srgbClr val="000000"/>
                </a:solidFill>
              </a:rPr>
              <a:t>橫展開教育</a:t>
            </a:r>
            <a:r>
              <a:rPr lang="en-US" altLang="zh-TW" sz="1200">
                <a:solidFill>
                  <a:srgbClr val="000000"/>
                </a:solidFill>
              </a:rPr>
              <a:t>)</a:t>
            </a:r>
          </a:p>
          <a:p>
            <a:r>
              <a:rPr kumimoji="1" lang="zh-TW" altLang="en-US" sz="12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讓檢查員對不易檢出欠點，加強檢查認知，減少見逃狀況發生。</a:t>
            </a:r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056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17 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收率和</a:t>
            </a:r>
            <a:r>
              <a:rPr lang="en-US" altLang="zh-TW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BR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檢查手法再檢討</a:t>
            </a:r>
            <a:endParaRPr lang="en-US" altLang="zh-TW" sz="1200"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活動是對</a:t>
            </a:r>
            <a:r>
              <a:rPr lang="zh-TW" altLang="en-US" sz="1200" u="none" strike="noStrike">
                <a:effectLst/>
                <a:latin typeface="+mn-lt"/>
                <a:ea typeface="+mn-ea"/>
              </a:rPr>
              <a:t>對各窯在收率檢查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再審視檢討</a:t>
            </a:r>
            <a:endParaRPr lang="en-US" altLang="zh-TW" sz="1200" u="none" strike="noStrike">
              <a:effectLst/>
              <a:latin typeface="+mn-lt"/>
              <a:ea typeface="+mn-ea"/>
            </a:endParaRPr>
          </a:p>
          <a:p>
            <a:endParaRPr kumimoji="1" lang="en-US" altLang="ja-JP" sz="1200" u="none" strike="noStrike">
              <a:effectLst/>
              <a:latin typeface="+mn-lt"/>
              <a:ea typeface="+mn-ea"/>
            </a:endParaRPr>
          </a:p>
          <a:p>
            <a:r>
              <a:rPr lang="zh-TW" altLang="en-US" sz="1200" u="none" strike="noStrike">
                <a:effectLst/>
                <a:latin typeface="+mn-lt"/>
                <a:ea typeface="+mn-ea"/>
              </a:rPr>
              <a:t>檢查設備的管理、點檢、校正方法部分進行有無差異點或是不足部分進行</a:t>
            </a:r>
            <a:r>
              <a:rPr lang="en-US" altLang="zh-TW" sz="1200" u="none" strike="noStrike">
                <a:effectLst/>
                <a:latin typeface="+mn-lt"/>
                <a:ea typeface="+mn-ea"/>
              </a:rPr>
              <a:t>Review</a:t>
            </a:r>
          </a:p>
          <a:p>
            <a:r>
              <a:rPr kumimoji="1" lang="zh-TW" altLang="en-US" sz="1200" u="none" strike="noStrike">
                <a:effectLst/>
                <a:latin typeface="+mn-lt"/>
                <a:ea typeface="+mn-ea"/>
              </a:rPr>
              <a:t>發現到各窯在落球、彎曲試驗設備的部分無點檢紀錄，因此在紀錄表的部分追加點檢紀錄</a:t>
            </a:r>
            <a:endParaRPr kumimoji="1" lang="en-US" altLang="zh-TW" sz="1200" u="none" strike="noStrike">
              <a:effectLst/>
              <a:latin typeface="+mn-lt"/>
              <a:ea typeface="+mn-ea"/>
            </a:endParaRPr>
          </a:p>
          <a:p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05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1328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9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12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19</a:t>
            </a:r>
            <a:r>
              <a:rPr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各検査設備点検管理</a:t>
            </a:r>
            <a:r>
              <a:rPr lang="en-US" altLang="zh-TW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LIST UP</a:t>
            </a:r>
          </a:p>
          <a:p>
            <a:r>
              <a:rPr kumimoji="1" lang="zh-TW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活動是對</a:t>
            </a:r>
            <a:r>
              <a:rPr lang="zh-TW" altLang="en-US" sz="1200" u="none" strike="noStrike">
                <a:effectLst/>
                <a:latin typeface="+mn-lt"/>
                <a:ea typeface="+mn-ea"/>
              </a:rPr>
              <a:t>對各窯在檢查設備的管理、點檢、校正方法部分進行有無差異點或是不足部分進行</a:t>
            </a:r>
            <a:r>
              <a:rPr lang="en-US" altLang="zh-TW" sz="1200" u="none" strike="noStrike">
                <a:effectLst/>
                <a:latin typeface="+mn-lt"/>
                <a:ea typeface="+mn-ea"/>
              </a:rPr>
              <a:t>Review</a:t>
            </a:r>
          </a:p>
          <a:p>
            <a:r>
              <a:rPr kumimoji="1" lang="zh-TW" altLang="en-US" sz="1200" u="none" strike="noStrike">
                <a:effectLst/>
                <a:latin typeface="+mn-lt"/>
                <a:ea typeface="+mn-ea"/>
              </a:rPr>
              <a:t>發現到各窯在落球、彎曲試驗設備的部分無點檢紀錄，因此在紀錄表的部分追加點檢紀錄</a:t>
            </a:r>
            <a:endParaRPr kumimoji="1" lang="en-US" altLang="zh-TW" sz="1200" u="none" strike="noStrike">
              <a:effectLst/>
              <a:latin typeface="+mn-lt"/>
              <a:ea typeface="+mn-ea"/>
            </a:endParaRPr>
          </a:p>
          <a:p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0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76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0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Compliance</a:t>
            </a:r>
            <a:r>
              <a:rPr lang="ja-JP" altLang="en-US" sz="12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と作業遵守重要性溝通</a:t>
            </a:r>
            <a:endParaRPr lang="en-US" altLang="ja-JP" sz="1200"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120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1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1200" b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對於統一標準書教育實施方式</a:t>
            </a:r>
            <a:r>
              <a:rPr lang="zh-TW" altLang="en-US" sz="1200" b="0">
                <a:solidFill>
                  <a:schemeClr val="bg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，新規做成 </a:t>
            </a:r>
            <a:r>
              <a:rPr lang="en-US" altLang="zh-TW" sz="1200" b="0">
                <a:solidFill>
                  <a:schemeClr val="bg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“</a:t>
            </a:r>
            <a:r>
              <a:rPr lang="zh-TW" altLang="en-US" sz="1200" b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標準書教育方式手順書</a:t>
            </a:r>
            <a:r>
              <a:rPr lang="en-US" altLang="zh-TW" sz="1200" b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”</a:t>
            </a:r>
            <a:r>
              <a:rPr lang="zh-TW" altLang="en-US" sz="1200" b="0">
                <a:solidFill>
                  <a:schemeClr val="bg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，明訂教育時，需將標準書內容從頭到尾進行教育的流程</a:t>
            </a:r>
            <a:endParaRPr kumimoji="1" lang="zh-TW" altLang="en-US" sz="2800" b="0" i="0" kern="1200" baseline="0">
              <a:solidFill>
                <a:schemeClr val="bg1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en-US" altLang="zh-TW" sz="2800" b="0" i="0" kern="1200" baseline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kumimoji="1" lang="zh-TW" altLang="en-US" sz="2800" b="0" i="0" kern="1200" baseline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排定檢查類</a:t>
            </a:r>
            <a:r>
              <a:rPr kumimoji="1" lang="en-US" altLang="zh-TW" sz="2800" b="0" i="0" kern="1200" baseline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SOP</a:t>
            </a:r>
            <a:r>
              <a:rPr kumimoji="1" lang="zh-TW" altLang="en-US" sz="2800" b="0" i="0" kern="1200" baseline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重新再教育</a:t>
            </a:r>
            <a:r>
              <a:rPr lang="zh-TW" altLang="en-US" sz="2800" b="0">
                <a:solidFill>
                  <a:schemeClr val="bg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kumimoji="1" lang="zh-TW" altLang="en-US" sz="2800" b="0" i="0" kern="1200" baseline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確保現場作業者複習檢查類相關標準書內最新的全部步驟。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0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defRPr/>
            </a:pPr>
            <a:r>
              <a:rPr lang="zh-TW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標準書教育後</a:t>
            </a:r>
            <a:endParaRPr lang="en-US" altLang="zh-TW" sz="120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defTabSz="914400">
              <a:defRPr/>
            </a:pPr>
            <a:r>
              <a:rPr lang="zh-TW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實施</a:t>
            </a:r>
            <a:r>
              <a:rPr lang="ja-JP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現場</a:t>
            </a:r>
            <a:r>
              <a:rPr lang="zh-TW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人員</a:t>
            </a:r>
            <a:r>
              <a:rPr lang="ja-JP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作業正確性</a:t>
            </a:r>
            <a:r>
              <a:rPr lang="zh-TW" altLang="en-US" sz="1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巡檢 </a:t>
            </a:r>
            <a:r>
              <a:rPr kumimoji="1" lang="en-US" altLang="zh-TW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:</a:t>
            </a:r>
            <a:r>
              <a:rPr kumimoji="1" lang="zh-TW" altLang="en-US" sz="1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 </a:t>
            </a:r>
            <a:r>
              <a:rPr kumimoji="1" lang="zh-TW" altLang="en-US" sz="1200" b="1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確保現場作業者</a:t>
            </a:r>
            <a:r>
              <a:rPr kumimoji="1" lang="en-US" altLang="zh-TW" sz="1200" b="1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</a:t>
            </a:r>
            <a:r>
              <a:rPr kumimoji="1" lang="zh-TW" altLang="en-US" sz="1200" b="1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說 寫 做</a:t>
            </a:r>
            <a:r>
              <a:rPr kumimoji="1" lang="en-US" altLang="zh-TW" sz="1200" b="1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”</a:t>
            </a:r>
            <a:r>
              <a:rPr kumimoji="1" lang="zh-TW" altLang="en-US" sz="1200" b="1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一致。</a:t>
            </a:r>
            <a:endParaRPr kumimoji="1" lang="en-US" altLang="zh-TW" sz="1200" b="1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056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18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97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確認各窯各項檢查作業監視器画像，有辨法清楚確認到作業者的作業方式有</a:t>
            </a: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6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項，沒有辦法清楚確認的有</a:t>
            </a:r>
            <a:r>
              <a:rPr lang="en-US" altLang="zh-TW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10</a:t>
            </a:r>
            <a:r>
              <a:rPr lang="zh-TW" altLang="en-US" sz="1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項需進行改善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EC75F-FC98-45D3-BC5C-32FDBF76BD9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30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14.png"/><Relationship Id="rId4" Type="http://schemas.openxmlformats.org/officeDocument/2006/relationships/hyperlink" Target="http://www.agc.com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14.png"/><Relationship Id="rId4" Type="http://schemas.openxmlformats.org/officeDocument/2006/relationships/hyperlink" Target="http://www.agc.com/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14.png"/><Relationship Id="rId4" Type="http://schemas.openxmlformats.org/officeDocument/2006/relationships/hyperlink" Target="http://www.agc.com/" TargetMode="Externa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1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954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7" y="3125315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1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50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9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4" y="1555406"/>
            <a:ext cx="1773655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0"/>
            <a:ext cx="1562376" cy="185877"/>
          </a:xfrm>
          <a:prstGeom prst="rect">
            <a:avLst/>
          </a:prstGeom>
        </p:spPr>
      </p:pic>
      <p:sp>
        <p:nvSpPr>
          <p:cNvPr id="13" name="正方形/長方形 12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93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1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29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1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954" b="1" i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7" y="3125315"/>
            <a:ext cx="8123736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35" y="6485316"/>
            <a:ext cx="3888000" cy="324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223" y="1555406"/>
            <a:ext cx="1773655" cy="144109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978445A-8256-4A9F-982A-9870C72C7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31" y="6485316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93089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 userDrawn="1">
          <p15:clr>
            <a:srgbClr val="FBAE40"/>
          </p15:clr>
        </p15:guide>
        <p15:guide id="2" pos="4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3531" y="6484914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5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9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0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57726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437630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4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3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0" y="6422132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7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0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853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437629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4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80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7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6" y="4978748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6" y="5230721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2" y="5491776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5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2" y="5749582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3897313"/>
            <a:ext cx="1562376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C247E7A-7F73-4CB1-8E53-390B9F591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1467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  <p15:guide id="2" pos="4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6" y="2638773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6" y="2890746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2" y="3151801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0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2" y="3409607"/>
            <a:ext cx="2984755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0"/>
            <a:ext cx="1562376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88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29" cy="1170432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51C45F-5FF1-40C3-8828-225C0B53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8733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4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0" y="170118"/>
            <a:ext cx="11741539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04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9927"/>
            <a:ext cx="6793409" cy="5220000"/>
          </a:xfrm>
        </p:spPr>
        <p:txBody>
          <a:bodyPr/>
          <a:lstStyle>
            <a:lvl1pPr>
              <a:defRPr sz="32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8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4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20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20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6197" y="206726"/>
            <a:ext cx="10315771" cy="6799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1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4817" y="220318"/>
            <a:ext cx="1664759" cy="634354"/>
          </a:xfrm>
          <a:prstGeom prst="rect">
            <a:avLst/>
          </a:prstGeom>
        </p:spPr>
      </p:pic>
      <p:sp>
        <p:nvSpPr>
          <p:cNvPr id="10" name="正方形/長方形 9"/>
          <p:cNvSpPr/>
          <p:nvPr userDrawn="1"/>
        </p:nvSpPr>
        <p:spPr>
          <a:xfrm>
            <a:off x="226197" y="862649"/>
            <a:ext cx="11750400" cy="53222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t="22601" r="12600" b="35694"/>
          <a:stretch/>
        </p:blipFill>
        <p:spPr>
          <a:xfrm>
            <a:off x="260301" y="6075727"/>
            <a:ext cx="3471945" cy="6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90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9927"/>
            <a:ext cx="6793409" cy="5220000"/>
          </a:xfrm>
        </p:spPr>
        <p:txBody>
          <a:bodyPr/>
          <a:lstStyle>
            <a:lvl1pPr>
              <a:defRPr sz="32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8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4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20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2000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6197" y="206726"/>
            <a:ext cx="10315771" cy="6799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1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4817" y="220318"/>
            <a:ext cx="1664759" cy="634354"/>
          </a:xfrm>
          <a:prstGeom prst="rect">
            <a:avLst/>
          </a:prstGeom>
        </p:spPr>
      </p:pic>
      <p:sp>
        <p:nvSpPr>
          <p:cNvPr id="9" name="正方形/長方形 8"/>
          <p:cNvSpPr/>
          <p:nvPr userDrawn="1"/>
        </p:nvSpPr>
        <p:spPr>
          <a:xfrm>
            <a:off x="226197" y="862649"/>
            <a:ext cx="11750400" cy="53222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4935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258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2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954" b="1">
              <a:solidFill>
                <a:srgbClr val="FFFFFF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6" y="3125316"/>
            <a:ext cx="8123737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2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9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9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>
              <a:solidFill>
                <a:srgbClr val="3246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5" y="1555406"/>
            <a:ext cx="1773654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54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1ABDFF89-D4B2-7781-48CC-C6D5C052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2FB8D-F3BD-4ACF-86A5-F24C4E812DC2}" type="datetime1">
              <a:rPr lang="ko-KR" altLang="en-US"/>
              <a:pPr>
                <a:defRPr/>
              </a:pPr>
              <a:t>2025-01-23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3C967656-8513-CF43-A904-A9B5F7EE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1B145AC-880E-6DC7-7BAB-EEB62DBC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16CE-ADB9-4CF2-A261-BE2E3F29B7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93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FA7B5-C401-4888-8F0C-8D88DC4F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19982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3" y="7182357"/>
            <a:ext cx="184731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727" b="1">
              <a:solidFill>
                <a:srgbClr val="FFFFFF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3408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6" y="3125318"/>
            <a:ext cx="8123737" cy="486011"/>
          </a:xfrm>
        </p:spPr>
        <p:txBody>
          <a:bodyPr>
            <a:noAutofit/>
          </a:bodyPr>
          <a:lstStyle>
            <a:lvl1pPr marL="0" indent="0" algn="l">
              <a:buNone/>
              <a:defRPr sz="204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89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3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9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30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>
              <a:solidFill>
                <a:srgbClr val="3246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6" y="1555406"/>
            <a:ext cx="1773654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727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4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727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4" y="177508"/>
            <a:ext cx="1753772" cy="67056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FA7B5-C401-4888-8F0C-8D88DC4F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70875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70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CB00990-5A7E-4411-BA5D-666F3451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2774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6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36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2" y="1008529"/>
            <a:ext cx="5692289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8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E18C3D5-D7E5-4D3F-8151-2D6A8619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61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704" b="1"/>
            </a:lvl2pPr>
            <a:lvl3pPr marL="779173" indent="0">
              <a:buNone/>
              <a:defRPr sz="1534" b="1"/>
            </a:lvl3pPr>
            <a:lvl4pPr marL="1168759" indent="0">
              <a:buNone/>
              <a:defRPr sz="1363" b="1"/>
            </a:lvl4pPr>
            <a:lvl5pPr marL="1558345" indent="0">
              <a:buNone/>
              <a:defRPr sz="1363" b="1"/>
            </a:lvl5pPr>
            <a:lvl6pPr marL="1947932" indent="0">
              <a:buNone/>
              <a:defRPr sz="1363" b="1"/>
            </a:lvl6pPr>
            <a:lvl7pPr marL="2337518" indent="0">
              <a:buNone/>
              <a:defRPr sz="1363" b="1"/>
            </a:lvl7pPr>
            <a:lvl8pPr marL="2727104" indent="0">
              <a:buNone/>
              <a:defRPr sz="1363" b="1"/>
            </a:lvl8pPr>
            <a:lvl9pPr marL="3116691" indent="0">
              <a:buNone/>
              <a:defRPr sz="136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5" cy="4505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704" b="1"/>
            </a:lvl2pPr>
            <a:lvl3pPr marL="779173" indent="0">
              <a:buNone/>
              <a:defRPr sz="1534" b="1"/>
            </a:lvl3pPr>
            <a:lvl4pPr marL="1168759" indent="0">
              <a:buNone/>
              <a:defRPr sz="1363" b="1"/>
            </a:lvl4pPr>
            <a:lvl5pPr marL="1558345" indent="0">
              <a:buNone/>
              <a:defRPr sz="1363" b="1"/>
            </a:lvl5pPr>
            <a:lvl6pPr marL="1947932" indent="0">
              <a:buNone/>
              <a:defRPr sz="1363" b="1"/>
            </a:lvl6pPr>
            <a:lvl7pPr marL="2337518" indent="0">
              <a:buNone/>
              <a:defRPr sz="1363" b="1"/>
            </a:lvl7pPr>
            <a:lvl8pPr marL="2727104" indent="0">
              <a:buNone/>
              <a:defRPr sz="1363" b="1"/>
            </a:lvl8pPr>
            <a:lvl9pPr marL="3116691" indent="0">
              <a:buNone/>
              <a:defRPr sz="136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32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5" cy="4517032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CC95716-CA0A-4ADD-99F2-D42AC6430F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1482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5" y="1007390"/>
            <a:ext cx="6910034" cy="5400000"/>
          </a:xfrm>
        </p:spPr>
        <p:txBody>
          <a:bodyPr/>
          <a:lstStyle>
            <a:lvl1pPr>
              <a:defRPr sz="204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70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534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36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193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704"/>
            </a:lvl6pPr>
            <a:lvl7pPr>
              <a:defRPr sz="1704"/>
            </a:lvl7pPr>
            <a:lvl8pPr>
              <a:defRPr sz="1704"/>
            </a:lvl8pPr>
            <a:lvl9pPr>
              <a:defRPr sz="170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2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045" b="1" baseline="0"/>
            </a:lvl1pPr>
            <a:lvl2pPr marL="389586" indent="0">
              <a:buNone/>
              <a:defRPr sz="1193"/>
            </a:lvl2pPr>
            <a:lvl3pPr marL="779173" indent="0">
              <a:buNone/>
              <a:defRPr sz="1023"/>
            </a:lvl3pPr>
            <a:lvl4pPr marL="1168759" indent="0">
              <a:buNone/>
              <a:defRPr sz="852"/>
            </a:lvl4pPr>
            <a:lvl5pPr marL="1558345" indent="0">
              <a:buNone/>
              <a:defRPr sz="852"/>
            </a:lvl5pPr>
            <a:lvl6pPr marL="1947932" indent="0">
              <a:buNone/>
              <a:defRPr sz="852"/>
            </a:lvl6pPr>
            <a:lvl7pPr marL="2337518" indent="0">
              <a:buNone/>
              <a:defRPr sz="852"/>
            </a:lvl7pPr>
            <a:lvl8pPr marL="2727104" indent="0">
              <a:buNone/>
              <a:defRPr sz="852"/>
            </a:lvl8pPr>
            <a:lvl9pPr marL="3116691" indent="0">
              <a:buNone/>
              <a:defRPr sz="852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3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38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6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B5D6447-79A8-4CCA-83B9-E4E361D62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9216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 userDrawn="1"/>
        </p:nvSpPr>
        <p:spPr>
          <a:xfrm>
            <a:off x="630917" y="3806200"/>
            <a:ext cx="1015021" cy="564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067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067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06" y="1295426"/>
            <a:ext cx="3651972" cy="13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9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9" y="4978748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9" y="523072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3" y="549177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8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3" y="5749582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8" y="3897313"/>
            <a:ext cx="1562377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9" y="2638773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9" y="289074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3" y="315180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3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3" y="3409607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023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8" y="1557343"/>
            <a:ext cx="1562377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91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1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1" y="170121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534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3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1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図形グループ 7"/>
          <p:cNvGrpSpPr/>
          <p:nvPr userDrawn="1"/>
        </p:nvGrpSpPr>
        <p:grpSpPr>
          <a:xfrm>
            <a:off x="234831" y="192168"/>
            <a:ext cx="11750400" cy="725636"/>
            <a:chOff x="183785" y="207286"/>
            <a:chExt cx="9547200" cy="725636"/>
          </a:xfrm>
        </p:grpSpPr>
        <p:grpSp>
          <p:nvGrpSpPr>
            <p:cNvPr id="9" name="図形グループ 8"/>
            <p:cNvGrpSpPr/>
            <p:nvPr userDrawn="1"/>
          </p:nvGrpSpPr>
          <p:grpSpPr>
            <a:xfrm>
              <a:off x="183785" y="207286"/>
              <a:ext cx="9547200" cy="725636"/>
              <a:chOff x="142220" y="234996"/>
              <a:chExt cx="9547200" cy="725636"/>
            </a:xfrm>
          </p:grpSpPr>
          <p:sp>
            <p:nvSpPr>
              <p:cNvPr id="11" name="正方形/長方形 10"/>
              <p:cNvSpPr/>
              <p:nvPr userDrawn="1"/>
            </p:nvSpPr>
            <p:spPr>
              <a:xfrm>
                <a:off x="142220" y="234996"/>
                <a:ext cx="9547200" cy="679204"/>
              </a:xfrm>
              <a:prstGeom prst="rect">
                <a:avLst/>
              </a:prstGeom>
              <a:gradFill flip="none" rotWithShape="1">
                <a:gsLst>
                  <a:gs pos="0">
                    <a:srgbClr val="281EC8"/>
                  </a:gs>
                  <a:gs pos="70000">
                    <a:srgbClr val="281E64">
                      <a:lumMod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416"/>
              </a:p>
            </p:txBody>
          </p:sp>
          <p:sp>
            <p:nvSpPr>
              <p:cNvPr id="12" name="正方形/長方形 11"/>
              <p:cNvSpPr/>
              <p:nvPr userDrawn="1"/>
            </p:nvSpPr>
            <p:spPr>
              <a:xfrm>
                <a:off x="142220" y="914913"/>
                <a:ext cx="9547200" cy="45719"/>
              </a:xfrm>
              <a:prstGeom prst="rect">
                <a:avLst/>
              </a:prstGeom>
              <a:solidFill>
                <a:srgbClr val="E6003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416"/>
              </a:p>
            </p:txBody>
          </p:sp>
        </p:grpSp>
        <p:pic>
          <p:nvPicPr>
            <p:cNvPr id="10" name="図 9" descr="名称未設定-3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784" y="450439"/>
              <a:ext cx="649547" cy="222733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2" y="1149927"/>
            <a:ext cx="6793409" cy="5220000"/>
          </a:xfrm>
        </p:spPr>
        <p:txBody>
          <a:bodyPr/>
          <a:lstStyle>
            <a:lvl1pPr>
              <a:defRPr sz="2517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20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888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57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573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573"/>
            </a:lvl6pPr>
            <a:lvl7pPr>
              <a:defRPr sz="1573"/>
            </a:lvl7pPr>
            <a:lvl8pPr>
              <a:defRPr sz="1573"/>
            </a:lvl8pPr>
            <a:lvl9pPr>
              <a:defRPr sz="157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1573"/>
            </a:lvl1pPr>
            <a:lvl2pPr marL="359627" indent="0">
              <a:buNone/>
              <a:defRPr sz="1101"/>
            </a:lvl2pPr>
            <a:lvl3pPr marL="719255" indent="0">
              <a:buNone/>
              <a:defRPr sz="944"/>
            </a:lvl3pPr>
            <a:lvl4pPr marL="1078881" indent="0">
              <a:buNone/>
              <a:defRPr sz="786"/>
            </a:lvl4pPr>
            <a:lvl5pPr marL="1438508" indent="0">
              <a:buNone/>
              <a:defRPr sz="786"/>
            </a:lvl5pPr>
            <a:lvl6pPr marL="1798136" indent="0">
              <a:buNone/>
              <a:defRPr sz="786"/>
            </a:lvl6pPr>
            <a:lvl7pPr marL="2157763" indent="0">
              <a:buNone/>
              <a:defRPr sz="786"/>
            </a:lvl7pPr>
            <a:lvl8pPr marL="2517390" indent="0">
              <a:buNone/>
              <a:defRPr sz="786"/>
            </a:lvl8pPr>
            <a:lvl9pPr marL="2877017" indent="0">
              <a:buNone/>
              <a:defRPr sz="78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6197" y="206732"/>
            <a:ext cx="10315771" cy="6799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7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4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226197" y="6473439"/>
            <a:ext cx="11750400" cy="22860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416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E47C57E-3898-4F77-84E0-3DD35F8D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91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2402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1ABDFF89-D4B2-7781-48CC-C6D5C052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2FB8D-F3BD-4ACF-86A5-F24C4E812DC2}" type="datetime1">
              <a:rPr lang="ko-KR" altLang="en-US"/>
              <a:pPr>
                <a:defRPr/>
              </a:pPr>
              <a:t>2025-01-23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3C967656-8513-CF43-A904-A9B5F7EE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1B145AC-880E-6DC7-7BAB-EEB62DBC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16CE-ADB9-4CF2-A261-BE2E3F29B7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705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lIns="106052" tIns="53026" rIns="106052" bIns="53026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</p:spPr>
        <p:txBody>
          <a:bodyPr lIns="106052" tIns="53026" rIns="106052" bIns="53026"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3771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93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3401ADC-16D5-4F0E-9E6B-4B5C8E03B5AD}" type="datetime1">
              <a:rPr lang="ja-JP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9B57-5593-4A0A-8551-9E47F30BBC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43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1118472" y="7182357"/>
            <a:ext cx="184731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954" b="1">
              <a:solidFill>
                <a:srgbClr val="FFFFFF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3692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21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562706" y="3125316"/>
            <a:ext cx="8123737" cy="486011"/>
          </a:xfrm>
        </p:spPr>
        <p:txBody>
          <a:bodyPr>
            <a:noAutofit/>
          </a:bodyPr>
          <a:lstStyle>
            <a:lvl1pPr marL="0" indent="0" algn="l">
              <a:buNone/>
              <a:defRPr sz="2215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32" y="6261002"/>
            <a:ext cx="4652284" cy="4173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9" y="4874768"/>
            <a:ext cx="2177679" cy="259080"/>
          </a:xfrm>
          <a:prstGeom prst="rect">
            <a:avLst/>
          </a:prstGeom>
        </p:spPr>
      </p:pic>
      <p:sp>
        <p:nvSpPr>
          <p:cNvPr id="12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78629" y="6333132"/>
            <a:ext cx="2625969" cy="273050"/>
          </a:xfrm>
          <a:prstGeom prst="rect">
            <a:avLst/>
          </a:prstGeo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endParaRPr lang="ja-JP" altLang="en-US">
              <a:solidFill>
                <a:srgbClr val="3246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855" y="1555406"/>
            <a:ext cx="1773654" cy="14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3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8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35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7"/>
            <a:ext cx="778469" cy="372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2708" y="1514286"/>
            <a:ext cx="8123737" cy="1512888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262" y="177508"/>
            <a:ext cx="1753772" cy="67056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6FA7B5-C401-4888-8F0C-8D88DC4F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81139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73" y="1008529"/>
            <a:ext cx="11520000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CB00990-5A7E-4411-BA5D-666F3451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061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1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8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E18C3D5-D7E5-4D3F-8151-2D6A8619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283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5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5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30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5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CC95716-CA0A-4ADD-99F2-D42AC6430F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536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5" y="1007390"/>
            <a:ext cx="6910034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1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1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1" y="170117"/>
            <a:ext cx="11741538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6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1" y="6561614"/>
            <a:ext cx="11741538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B5D6447-79A8-4CCA-83B9-E4E361D62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393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 userDrawn="1"/>
        </p:nvSpPr>
        <p:spPr>
          <a:xfrm>
            <a:off x="630916" y="3806201"/>
            <a:ext cx="1083951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323" b="1">
                <a:solidFill>
                  <a:srgbClr val="465A64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END</a:t>
            </a:r>
            <a:endParaRPr lang="ja-JP" altLang="en-US" sz="3323" b="1">
              <a:solidFill>
                <a:srgbClr val="465A64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05" y="1295426"/>
            <a:ext cx="3651972" cy="13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38" y="1295426"/>
            <a:ext cx="3651972" cy="1395658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47817" y="4978748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47817" y="523072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49413" y="549177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643899" y="4256786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49413" y="5749582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3897313"/>
            <a:ext cx="1562377" cy="18587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4983161"/>
            <a:ext cx="1259339" cy="853134"/>
          </a:xfrm>
          <a:prstGeom prst="rect">
            <a:avLst/>
          </a:prstGeom>
        </p:spPr>
      </p:pic>
      <p:pic>
        <p:nvPicPr>
          <p:cNvPr id="26" name="図 25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6163355"/>
            <a:ext cx="1755648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0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341170" y="1008529"/>
            <a:ext cx="569228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67684" y="1008529"/>
            <a:ext cx="5693539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フリーフォーム 11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147817" y="2638773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147817" y="2890746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2149413" y="3151801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643899" y="1916811"/>
            <a:ext cx="5908261" cy="532041"/>
          </a:xfr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149413" y="3409607"/>
            <a:ext cx="2984754" cy="15073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108" b="0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1557341"/>
            <a:ext cx="1562377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7" y="2643189"/>
            <a:ext cx="1259339" cy="853135"/>
          </a:xfrm>
          <a:prstGeom prst="rect">
            <a:avLst/>
          </a:prstGeom>
        </p:spPr>
      </p:pic>
      <p:pic>
        <p:nvPicPr>
          <p:cNvPr id="29" name="図 28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25" y="3823380"/>
            <a:ext cx="1755648" cy="16916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 7"/>
          <p:cNvSpPr/>
          <p:nvPr userDrawn="1"/>
        </p:nvSpPr>
        <p:spPr>
          <a:xfrm>
            <a:off x="225581" y="170119"/>
            <a:ext cx="11741538" cy="605337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662">
              <a:solidFill>
                <a:srgbClr val="FFFF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72" y="1557338"/>
            <a:ext cx="1236831" cy="356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990" y="5538737"/>
            <a:ext cx="3061130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6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図形グループ 7"/>
          <p:cNvGrpSpPr/>
          <p:nvPr userDrawn="1"/>
        </p:nvGrpSpPr>
        <p:grpSpPr>
          <a:xfrm>
            <a:off x="234831" y="192168"/>
            <a:ext cx="11750400" cy="725636"/>
            <a:chOff x="183785" y="207286"/>
            <a:chExt cx="9547200" cy="725636"/>
          </a:xfrm>
        </p:grpSpPr>
        <p:grpSp>
          <p:nvGrpSpPr>
            <p:cNvPr id="9" name="図形グループ 8"/>
            <p:cNvGrpSpPr/>
            <p:nvPr userDrawn="1"/>
          </p:nvGrpSpPr>
          <p:grpSpPr>
            <a:xfrm>
              <a:off x="183785" y="207286"/>
              <a:ext cx="9547200" cy="725636"/>
              <a:chOff x="142220" y="234996"/>
              <a:chExt cx="9547200" cy="725636"/>
            </a:xfrm>
          </p:grpSpPr>
          <p:sp>
            <p:nvSpPr>
              <p:cNvPr id="11" name="正方形/長方形 10"/>
              <p:cNvSpPr/>
              <p:nvPr userDrawn="1"/>
            </p:nvSpPr>
            <p:spPr>
              <a:xfrm>
                <a:off x="142220" y="234996"/>
                <a:ext cx="9547200" cy="679204"/>
              </a:xfrm>
              <a:prstGeom prst="rect">
                <a:avLst/>
              </a:prstGeom>
              <a:gradFill flip="none" rotWithShape="1">
                <a:gsLst>
                  <a:gs pos="0">
                    <a:srgbClr val="281EC8"/>
                  </a:gs>
                  <a:gs pos="70000">
                    <a:srgbClr val="281E64">
                      <a:lumMod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534"/>
              </a:p>
            </p:txBody>
          </p:sp>
          <p:sp>
            <p:nvSpPr>
              <p:cNvPr id="12" name="正方形/長方形 11"/>
              <p:cNvSpPr/>
              <p:nvPr userDrawn="1"/>
            </p:nvSpPr>
            <p:spPr>
              <a:xfrm>
                <a:off x="142220" y="914913"/>
                <a:ext cx="9547200" cy="45719"/>
              </a:xfrm>
              <a:prstGeom prst="rect">
                <a:avLst/>
              </a:prstGeom>
              <a:solidFill>
                <a:srgbClr val="E6003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 sz="1534"/>
              </a:p>
            </p:txBody>
          </p:sp>
        </p:grpSp>
        <p:pic>
          <p:nvPicPr>
            <p:cNvPr id="10" name="図 9" descr="名称未設定-3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784" y="450439"/>
              <a:ext cx="649547" cy="222733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1" y="1149927"/>
            <a:ext cx="6793409" cy="5220000"/>
          </a:xfrm>
        </p:spPr>
        <p:txBody>
          <a:bodyPr/>
          <a:lstStyle>
            <a:lvl1pPr>
              <a:defRPr sz="2727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2386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2045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704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704" b="0" i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704"/>
            </a:lvl6pPr>
            <a:lvl7pPr>
              <a:defRPr sz="1704"/>
            </a:lvl7pPr>
            <a:lvl8pPr>
              <a:defRPr sz="1704"/>
            </a:lvl8pPr>
            <a:lvl9pPr>
              <a:defRPr sz="170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198" y="1149927"/>
            <a:ext cx="4545829" cy="5220000"/>
          </a:xfrm>
        </p:spPr>
        <p:txBody>
          <a:bodyPr>
            <a:normAutofit/>
          </a:bodyPr>
          <a:lstStyle>
            <a:lvl1pPr marL="0" indent="0">
              <a:buNone/>
              <a:defRPr sz="1704"/>
            </a:lvl1pPr>
            <a:lvl2pPr marL="389586" indent="0">
              <a:buNone/>
              <a:defRPr sz="1193"/>
            </a:lvl2pPr>
            <a:lvl3pPr marL="779173" indent="0">
              <a:buNone/>
              <a:defRPr sz="1023"/>
            </a:lvl3pPr>
            <a:lvl4pPr marL="1168759" indent="0">
              <a:buNone/>
              <a:defRPr sz="852"/>
            </a:lvl4pPr>
            <a:lvl5pPr marL="1558345" indent="0">
              <a:buNone/>
              <a:defRPr sz="852"/>
            </a:lvl5pPr>
            <a:lvl6pPr marL="1947932" indent="0">
              <a:buNone/>
              <a:defRPr sz="852"/>
            </a:lvl6pPr>
            <a:lvl7pPr marL="2337518" indent="0">
              <a:buNone/>
              <a:defRPr sz="852"/>
            </a:lvl7pPr>
            <a:lvl8pPr marL="2727104" indent="0">
              <a:buNone/>
              <a:defRPr sz="852"/>
            </a:lvl8pPr>
            <a:lvl9pPr marL="3116691" indent="0">
              <a:buNone/>
              <a:defRPr sz="85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6197" y="206730"/>
            <a:ext cx="10315771" cy="6799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484875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3">
                <a:solidFill>
                  <a:srgbClr val="281E64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226197" y="6473439"/>
            <a:ext cx="11750400" cy="22860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534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E47C57E-3898-4F77-84E0-3DD35F8D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2300" y="654538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682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1ABDFF89-D4B2-7781-48CC-C6D5C052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2FB8D-F3BD-4ACF-86A5-F24C4E812DC2}" type="datetime1">
              <a:rPr lang="ko-KR" altLang="en-US"/>
              <a:pPr>
                <a:defRPr/>
              </a:pPr>
              <a:t>2025-01-23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3C967656-8513-CF43-A904-A9B5F7EE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1B145AC-880E-6DC7-7BAB-EEB62DBC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A16CE-ADB9-4CF2-A261-BE2E3F29B7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11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lIns="106052" tIns="53026" rIns="106052" bIns="53026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</p:spPr>
        <p:txBody>
          <a:bodyPr lIns="106052" tIns="53026" rIns="106052" bIns="53026"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90414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3401ADC-16D5-4F0E-9E6B-4B5C8E03B5AD}" type="datetime1">
              <a:rPr lang="ja-JP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9B57-5593-4A0A-8551-9E47F30BBC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70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37717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37717" y="1908266"/>
            <a:ext cx="5671384" cy="4505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6194236" y="1016458"/>
            <a:ext cx="5671384" cy="792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3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82300" y="654925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64023" y="6537829"/>
            <a:ext cx="778469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6194236" y="1896234"/>
            <a:ext cx="5671384" cy="4517032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945904" y="1007390"/>
            <a:ext cx="6910035" cy="5400000"/>
          </a:xfrm>
        </p:spPr>
        <p:txBody>
          <a:bodyPr/>
          <a:lstStyle>
            <a:lvl1pPr>
              <a:defRPr sz="221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846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66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47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1292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341170" y="1007390"/>
            <a:ext cx="4430769" cy="5400000"/>
          </a:xfrm>
        </p:spPr>
        <p:txBody>
          <a:bodyPr>
            <a:normAutofit/>
          </a:bodyPr>
          <a:lstStyle>
            <a:lvl1pPr marL="0" indent="0">
              <a:buNone/>
              <a:defRPr sz="2215" b="1" baseline="0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382300" y="6548538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©AGC Inc.</a:t>
            </a:r>
            <a:endParaRPr lang="ja-JP" altLang="en-US"/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64023" y="6537830"/>
            <a:ext cx="778469" cy="37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93291" y="175265"/>
            <a:ext cx="9910804" cy="679203"/>
          </a:xfrm>
        </p:spPr>
        <p:txBody>
          <a:bodyPr anchor="ctr" anchorCtr="0">
            <a:noAutofit/>
          </a:bodyPr>
          <a:lstStyle>
            <a:lvl1pPr algn="l">
              <a:defRPr sz="2585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225580" y="6561614"/>
            <a:ext cx="1174153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1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60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225580" y="170117"/>
            <a:ext cx="11741539" cy="64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>
              <a:ea typeface="Meiryo UI" panose="020B0604030504040204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474" y="301146"/>
            <a:ext cx="1426239" cy="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43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1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2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29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/>
              <a:t>©AGC Inc.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29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0662881" y="21524"/>
            <a:ext cx="10999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AGC Internal</a:t>
            </a:r>
            <a:r>
              <a:rPr kumimoji="1" lang="en-US" altLang="ja-JP" sz="600" b="1" i="0" baseline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Use Only</a:t>
            </a:r>
            <a:endParaRPr kumimoji="1" lang="ja-JP" altLang="en-US" sz="6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467240-866D-D65E-2BD9-5DACE626823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34762" y="6642100"/>
            <a:ext cx="1579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AGC Group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82349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673" r:id="rId12"/>
    <p:sldLayoutId id="2147483674" r:id="rId13"/>
    <p:sldLayoutId id="2147483675" r:id="rId14"/>
    <p:sldLayoutId id="2147483677" r:id="rId15"/>
    <p:sldLayoutId id="2147483678" r:id="rId16"/>
    <p:sldLayoutId id="2147483679" r:id="rId17"/>
    <p:sldLayoutId id="2147483681" r:id="rId18"/>
    <p:sldLayoutId id="2147483682" r:id="rId19"/>
    <p:sldLayoutId id="2147483848" r:id="rId20"/>
    <p:sldLayoutId id="2147483849" r:id="rId21"/>
    <p:sldLayoutId id="2147483851" r:id="rId22"/>
    <p:sldLayoutId id="2147483888" r:id="rId23"/>
    <p:sldLayoutId id="2147483889" r:id="rId24"/>
    <p:sldLayoutId id="2147483891" r:id="rId25"/>
  </p:sldLayoutIdLst>
  <p:hf sldNum="0"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2585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846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477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29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2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4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32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37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32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7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1E2039-517E-5347-95B5-2039DBF1D8C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34762" y="6642100"/>
            <a:ext cx="1579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AGC Group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6702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92" r:id="rId13"/>
    <p:sldLayoutId id="2147483893" r:id="rId14"/>
    <p:sldLayoutId id="2147483894" r:id="rId15"/>
  </p:sldLayoutIdLst>
  <p:hf hdr="0" dt="0"/>
  <p:txStyles>
    <p:titleStyle>
      <a:lvl1pPr algn="l" defTabSz="779173" rtl="0" eaLnBrk="1" latinLnBrk="0" hangingPunct="1">
        <a:lnSpc>
          <a:spcPct val="90000"/>
        </a:lnSpc>
        <a:spcBef>
          <a:spcPct val="0"/>
        </a:spcBef>
        <a:buNone/>
        <a:defRPr kumimoji="1" sz="2386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194793" indent="-194793" algn="l" defTabSz="779173" rtl="0" eaLnBrk="1" latinLnBrk="0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kumimoji="1" sz="204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584380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704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973966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363553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363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753139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193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142725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532312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921898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311484" indent="-194793" algn="l" defTabSz="779173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1pPr>
      <a:lvl2pPr marL="389586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2pPr>
      <a:lvl3pPr marL="779173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3pPr>
      <a:lvl4pPr marL="1168759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4pPr>
      <a:lvl5pPr marL="1558345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5pPr>
      <a:lvl6pPr marL="1947932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6pPr>
      <a:lvl7pPr marL="2337518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7pPr>
      <a:lvl8pPr marL="2727104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8pPr>
      <a:lvl9pPr marL="3116691" algn="l" defTabSz="779173" rtl="0" eaLnBrk="1" latinLnBrk="0" hangingPunct="1">
        <a:defRPr kumimoji="1" sz="15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722" y="102206"/>
            <a:ext cx="10272942" cy="89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22" y="1130050"/>
            <a:ext cx="11697231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5249" y="6537830"/>
            <a:ext cx="6781723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15" b="0" i="0" baseline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Highly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4023" y="6537830"/>
            <a:ext cx="778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08842F-1597-7C05-F7DB-AA851179746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34762" y="6642100"/>
            <a:ext cx="1579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AGC Group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14402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57" r:id="rId13"/>
    <p:sldLayoutId id="2147483858" r:id="rId14"/>
    <p:sldLayoutId id="2147483859" r:id="rId15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2585" b="1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kumimoji="1" sz="2215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846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477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292" b="0" i="0" kern="1200" baseline="0">
          <a:solidFill>
            <a:srgbClr val="32465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11" Type="http://schemas.openxmlformats.org/officeDocument/2006/relationships/image" Target="../media/image51.emf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37561-1FE8-4C8C-E6EF-DFFC910A0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28" y="1256188"/>
            <a:ext cx="11309131" cy="1512888"/>
          </a:xfrm>
        </p:spPr>
        <p:txBody>
          <a:bodyPr>
            <a:normAutofit fontScale="90000"/>
          </a:bodyPr>
          <a:lstStyle/>
          <a:p>
            <a:r>
              <a:rPr lang="zh-TW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【素材】</a:t>
            </a:r>
            <a:r>
              <a:rPr lang="en-US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2024</a:t>
            </a:r>
            <a:r>
              <a:rPr lang="zh-TW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年</a:t>
            </a:r>
            <a:r>
              <a:rPr lang="en-US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_QMS</a:t>
            </a:r>
            <a:r>
              <a:rPr lang="zh-TW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体制改善特別指定工場</a:t>
            </a:r>
            <a:r>
              <a:rPr lang="en-US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_</a:t>
            </a:r>
            <a:r>
              <a:rPr lang="zh-TW" altLang="ja-JP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改善活動</a:t>
            </a:r>
            <a:br>
              <a:rPr lang="en-US" altLang="zh-TW" sz="3600">
                <a:solidFill>
                  <a:schemeClr val="bg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</a:br>
            <a:br>
              <a:rPr lang="en-US" altLang="zh-TW" sz="3600">
                <a:solidFill>
                  <a:srgbClr val="FFFF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</a:br>
            <a:endParaRPr kumimoji="1" lang="ja-JP" altLang="en-US" sz="3200">
              <a:solidFill>
                <a:srgbClr val="FFFF00"/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BDBF1C7F-00F1-B110-78F9-5AF43FDB6237}"/>
              </a:ext>
            </a:extLst>
          </p:cNvPr>
          <p:cNvSpPr txBox="1">
            <a:spLocks/>
          </p:cNvSpPr>
          <p:nvPr/>
        </p:nvSpPr>
        <p:spPr bwMode="white">
          <a:xfrm>
            <a:off x="631826" y="4528703"/>
            <a:ext cx="4177566" cy="904943"/>
          </a:xfrm>
          <a:solidFill>
            <a:srgbClr val="001F6B"/>
          </a:solidFill>
        </p:spPr>
        <p:txBody>
          <a:bodyPr>
            <a:noAutofit/>
          </a:bodyPr>
          <a:lstStyle>
            <a:lvl1pPr marL="0" indent="0" algn="l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3024" b="0" i="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576118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2235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8353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04471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80589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56706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32824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608942" indent="0" algn="ctr" defTabSz="1043738" rtl="0" eaLnBrk="1" latinLnBrk="1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24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各組擔當</a:t>
            </a:r>
            <a:endParaRPr lang="ja-JP" altLang="en-US" sz="2424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50D11C8-5724-5395-5144-ECE09EE70AB5}"/>
              </a:ext>
            </a:extLst>
          </p:cNvPr>
          <p:cNvSpPr txBox="1">
            <a:spLocks/>
          </p:cNvSpPr>
          <p:nvPr/>
        </p:nvSpPr>
        <p:spPr bwMode="white">
          <a:xfrm>
            <a:off x="536028" y="2769076"/>
            <a:ext cx="11309131" cy="151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8440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954" b="1" i="0" kern="12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3600" dirty="0">
                <a:solidFill>
                  <a:srgbClr val="FFFF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完成 </a:t>
            </a:r>
            <a:r>
              <a:rPr lang="en-US" altLang="zh-TW" sz="3600" dirty="0">
                <a:solidFill>
                  <a:srgbClr val="FFFF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1/2/3/6/7/8/9/12/13/15/16/17/18/19</a:t>
            </a:r>
            <a:br>
              <a:rPr lang="en-US" altLang="zh-TW" sz="3600" dirty="0">
                <a:solidFill>
                  <a:srgbClr val="FFFF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</a:br>
            <a:r>
              <a:rPr lang="zh-TW" altLang="en-US" sz="3600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未完成</a:t>
            </a:r>
            <a:r>
              <a:rPr lang="en-US" altLang="zh-TW" sz="3600" dirty="0">
                <a:solidFill>
                  <a:srgbClr val="FF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14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46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3600">
                <a:latin typeface="新細明體-ExtB" panose="02020500000000000000" pitchFamily="18" charset="-120"/>
                <a:ea typeface="新細明體-ExtB" panose="02020500000000000000" pitchFamily="18" charset="-120"/>
              </a:rPr>
              <a:t>現況調查</a:t>
            </a:r>
            <a:endParaRPr lang="en-US"/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10</a:t>
            </a:fld>
            <a:endParaRPr lang="ko-KR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A949A6-828E-386E-203E-632F781F4B33}"/>
              </a:ext>
            </a:extLst>
          </p:cNvPr>
          <p:cNvSpPr txBox="1"/>
          <p:nvPr/>
        </p:nvSpPr>
        <p:spPr>
          <a:xfrm>
            <a:off x="189442" y="796438"/>
            <a:ext cx="11716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•</a:t>
            </a:r>
            <a:r>
              <a:rPr lang="zh-TW" altLang="en-US"/>
              <a:t>進行了現場相關檢查作業影像的確認，利用現場拍攝設備的攝影機來確認檢查作業的話，普遍視角及距離不佳，</a:t>
            </a:r>
            <a:endParaRPr lang="en-US" altLang="zh-TW"/>
          </a:p>
          <a:p>
            <a:r>
              <a:rPr lang="en-US" altLang="zh-TW"/>
              <a:t>  </a:t>
            </a:r>
            <a:r>
              <a:rPr lang="zh-TW" altLang="en-US"/>
              <a:t>有增設攝影機的檢查區域，画面可以確認堪用。															</a:t>
            </a:r>
          </a:p>
          <a:p>
            <a:r>
              <a:rPr lang="en-US" altLang="zh-TW"/>
              <a:t>•</a:t>
            </a:r>
            <a:r>
              <a:rPr lang="zh-TW" altLang="en-US"/>
              <a:t>因當初現場拍攝設備的画面是針對設備異常，人員檢查作業為輔，故人員檢查画面角度、遠近不一，</a:t>
            </a:r>
            <a:endParaRPr lang="en-US" altLang="zh-TW"/>
          </a:p>
          <a:p>
            <a:r>
              <a:rPr lang="en-US" altLang="zh-TW"/>
              <a:t>  </a:t>
            </a:r>
            <a:r>
              <a:rPr lang="zh-TW" altLang="en-US"/>
              <a:t>画面可確認人員有無實施作業，但要確認人員的作業方式就很困難了。										</a:t>
            </a:r>
          </a:p>
          <a:p>
            <a:r>
              <a:rPr lang="en-US" altLang="zh-TW"/>
              <a:t>•</a:t>
            </a:r>
            <a:r>
              <a:rPr lang="zh-TW" altLang="en-US"/>
              <a:t>要做到影像確認時，有辨法清楚確認到作業者的作業方式。作業方式錯誤時，可協助確認到時進行修正，</a:t>
            </a:r>
            <a:endParaRPr lang="en-US" altLang="zh-TW"/>
          </a:p>
          <a:p>
            <a:r>
              <a:rPr lang="en-US" altLang="zh-TW"/>
              <a:t>  </a:t>
            </a:r>
            <a:r>
              <a:rPr lang="zh-TW" altLang="en-US"/>
              <a:t>需增設攝影鏡頭或將檢查作業移到鏡頭画面合適的位置。														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86965B-8C17-17FF-E00A-6C1569AB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0" y="2527195"/>
            <a:ext cx="10558130" cy="30472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AAC9508-1343-EB08-ED88-47EB988E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0" y="5606337"/>
            <a:ext cx="4138292" cy="95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4">
            <a:extLst>
              <a:ext uri="{FF2B5EF4-FFF2-40B4-BE49-F238E27FC236}">
                <a16:creationId xmlns:a16="http://schemas.microsoft.com/office/drawing/2014/main" id="{62B8E19F-982B-B806-8C2B-1DAF9CD27B25}"/>
              </a:ext>
            </a:extLst>
          </p:cNvPr>
          <p:cNvSpPr txBox="1"/>
          <p:nvPr/>
        </p:nvSpPr>
        <p:spPr>
          <a:xfrm>
            <a:off x="4605174" y="5759656"/>
            <a:ext cx="7372070" cy="64633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各窯不易確認檢查作業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10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件需改善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799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/>
              <a:t>改善結果</a:t>
            </a:r>
            <a:endParaRPr lang="en-US"/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11</a:t>
            </a:fld>
            <a:endParaRPr lang="ko-KR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A949A6-828E-386E-203E-632F781F4B33}"/>
              </a:ext>
            </a:extLst>
          </p:cNvPr>
          <p:cNvSpPr txBox="1"/>
          <p:nvPr/>
        </p:nvSpPr>
        <p:spPr>
          <a:xfrm>
            <a:off x="157544" y="796438"/>
            <a:ext cx="11793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•</a:t>
            </a:r>
            <a:r>
              <a:rPr lang="zh-TW" altLang="en-US"/>
              <a:t> 經過大家努力思考、集思廣益，將不易確認之作業，透過画像聚焦</a:t>
            </a:r>
            <a:r>
              <a:rPr lang="en-US" altLang="zh-TW"/>
              <a:t>/</a:t>
            </a:r>
            <a:r>
              <a:rPr lang="zh-TW" altLang="en-US"/>
              <a:t>移設</a:t>
            </a:r>
            <a:r>
              <a:rPr lang="en-US" altLang="zh-TW"/>
              <a:t>/</a:t>
            </a:r>
            <a:r>
              <a:rPr lang="zh-TW" altLang="en-US"/>
              <a:t>替代</a:t>
            </a:r>
            <a:r>
              <a:rPr lang="en-US" altLang="zh-TW"/>
              <a:t>/</a:t>
            </a:r>
            <a:r>
              <a:rPr lang="zh-TW" altLang="en-US"/>
              <a:t>監視器角度調整手法，</a:t>
            </a:r>
            <a:endParaRPr lang="en-US" altLang="zh-TW"/>
          </a:p>
          <a:p>
            <a:r>
              <a:rPr lang="zh-TW" altLang="en-US"/>
              <a:t>  提升了監視器確認時的辨識度。不但可有效確認作業員的作業方式及異常</a:t>
            </a:r>
            <a:endParaRPr lang="en-US" altLang="zh-TW"/>
          </a:p>
          <a:p>
            <a:r>
              <a:rPr lang="zh-TW" altLang="en-US"/>
              <a:t>  安全面的追朔，同時可削減現場增設監視器的費用，不用多花錢</a:t>
            </a:r>
            <a:endParaRPr lang="en-US" altLang="zh-TW"/>
          </a:p>
          <a:p>
            <a:r>
              <a:rPr lang="zh-TW" altLang="en-US"/>
              <a:t>  便可來進行確認作業員的作業方式有無違反規定以及異常的追朔。													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990354-8459-6A8F-645D-534D9E9FBBA8}"/>
              </a:ext>
            </a:extLst>
          </p:cNvPr>
          <p:cNvSpPr txBox="1"/>
          <p:nvPr/>
        </p:nvSpPr>
        <p:spPr>
          <a:xfrm>
            <a:off x="342184" y="3048485"/>
            <a:ext cx="1405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【</a:t>
            </a:r>
            <a:r>
              <a:rPr lang="zh-TW" altLang="en-US"/>
              <a:t>画像聚焦</a:t>
            </a:r>
            <a:r>
              <a:rPr lang="en-US" altLang="zh-TW"/>
              <a:t>】</a:t>
            </a:r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A0A25DE-5B26-29C6-F136-AB8361FBD1AF}"/>
              </a:ext>
            </a:extLst>
          </p:cNvPr>
          <p:cNvGrpSpPr/>
          <p:nvPr/>
        </p:nvGrpSpPr>
        <p:grpSpPr>
          <a:xfrm>
            <a:off x="1945355" y="2173177"/>
            <a:ext cx="4108462" cy="1861951"/>
            <a:chOff x="293291" y="2664090"/>
            <a:chExt cx="4108462" cy="186195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07E81A-2D6A-5D24-C1E6-36473F17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91" y="3014099"/>
              <a:ext cx="2011854" cy="1511939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16FCB17-7761-1A58-D5AB-ACE5F3D3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995" y="3001909"/>
              <a:ext cx="2005758" cy="1524132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04970E0-B9FD-AAAE-E72C-AEDE15392C20}"/>
                </a:ext>
              </a:extLst>
            </p:cNvPr>
            <p:cNvSpPr txBox="1"/>
            <p:nvPr/>
          </p:nvSpPr>
          <p:spPr>
            <a:xfrm>
              <a:off x="458799" y="2664476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FD8703A-1AC0-FF9F-66F0-6B26D958892D}"/>
                </a:ext>
              </a:extLst>
            </p:cNvPr>
            <p:cNvSpPr txBox="1"/>
            <p:nvPr/>
          </p:nvSpPr>
          <p:spPr>
            <a:xfrm>
              <a:off x="2696152" y="2664090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改善後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A5668CC-4A09-4ED5-1D24-C9FB00889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89" y="4589804"/>
            <a:ext cx="2026920" cy="151320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87C5D6-152B-F9B9-25A0-B8DFDC17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097" y="4590284"/>
            <a:ext cx="2011680" cy="1524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148FB2-8C87-2B09-68C6-66D6752E6596}"/>
              </a:ext>
            </a:extLst>
          </p:cNvPr>
          <p:cNvSpPr txBox="1"/>
          <p:nvPr/>
        </p:nvSpPr>
        <p:spPr>
          <a:xfrm>
            <a:off x="342183" y="4768332"/>
            <a:ext cx="14054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/>
              <a:t>【</a:t>
            </a:r>
            <a:r>
              <a:rPr lang="zh-TW" altLang="en-US"/>
              <a:t>移設</a:t>
            </a:r>
            <a:r>
              <a:rPr lang="en-US" altLang="zh-TW"/>
              <a:t>】</a:t>
            </a:r>
          </a:p>
          <a:p>
            <a:pPr algn="ctr"/>
            <a:r>
              <a:rPr lang="zh-TW" altLang="en-US" sz="1600"/>
              <a:t>作業移動到</a:t>
            </a:r>
            <a:endParaRPr lang="en-US" altLang="zh-TW" sz="1600"/>
          </a:p>
          <a:p>
            <a:pPr algn="ctr"/>
            <a:r>
              <a:rPr lang="zh-TW" altLang="en-US" sz="1600"/>
              <a:t>其他監視器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DC64AB-F2AC-F522-4D54-BD1DA60D75B2}"/>
              </a:ext>
            </a:extLst>
          </p:cNvPr>
          <p:cNvSpPr txBox="1"/>
          <p:nvPr/>
        </p:nvSpPr>
        <p:spPr>
          <a:xfrm>
            <a:off x="2248560" y="4260417"/>
            <a:ext cx="1405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改善前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E379A5-12C6-7CF7-BFE8-435DA02CBF78}"/>
              </a:ext>
            </a:extLst>
          </p:cNvPr>
          <p:cNvSpPr txBox="1"/>
          <p:nvPr/>
        </p:nvSpPr>
        <p:spPr>
          <a:xfrm>
            <a:off x="4413456" y="4260417"/>
            <a:ext cx="1405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/>
              <a:t>改善後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63050ED-8158-B06C-FC19-3937907107A0}"/>
              </a:ext>
            </a:extLst>
          </p:cNvPr>
          <p:cNvGrpSpPr/>
          <p:nvPr/>
        </p:nvGrpSpPr>
        <p:grpSpPr>
          <a:xfrm>
            <a:off x="6138185" y="2193916"/>
            <a:ext cx="5490433" cy="1841209"/>
            <a:chOff x="6194361" y="2196551"/>
            <a:chExt cx="5490433" cy="1841209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B6A293D6-5B7B-3C94-203C-BA9AE307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6034" y="2529872"/>
              <a:ext cx="2012950" cy="1496695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A286FE2-B7C2-FF0B-D30B-7284FB6D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2479" y="2524555"/>
              <a:ext cx="2012315" cy="1513205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FF446E3-F61E-5FB2-1694-EA21DEE45D3E}"/>
                </a:ext>
              </a:extLst>
            </p:cNvPr>
            <p:cNvSpPr txBox="1"/>
            <p:nvPr/>
          </p:nvSpPr>
          <p:spPr>
            <a:xfrm>
              <a:off x="6194361" y="2713000"/>
              <a:ext cx="140544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【</a:t>
              </a:r>
              <a:r>
                <a:rPr lang="zh-TW" altLang="en-US"/>
                <a:t>替代</a:t>
              </a:r>
              <a:r>
                <a:rPr lang="en-US" altLang="zh-TW"/>
                <a:t>】</a:t>
              </a:r>
            </a:p>
            <a:p>
              <a:pPr algn="ctr"/>
              <a:r>
                <a:rPr lang="zh-TW" altLang="en-US" sz="1600"/>
                <a:t>改由其他</a:t>
              </a:r>
              <a:endParaRPr lang="en-US" altLang="zh-TW" sz="1600"/>
            </a:p>
            <a:p>
              <a:pPr algn="ctr"/>
              <a:r>
                <a:rPr lang="zh-TW" altLang="en-US" sz="1600"/>
                <a:t>監視器確認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B0BF7FC-032A-FB39-CB23-419087AB2424}"/>
                </a:ext>
              </a:extLst>
            </p:cNvPr>
            <p:cNvSpPr txBox="1"/>
            <p:nvPr/>
          </p:nvSpPr>
          <p:spPr>
            <a:xfrm>
              <a:off x="7834070" y="2196551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改善前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CCB4B1-C473-C317-7B05-605F12526FC4}"/>
                </a:ext>
              </a:extLst>
            </p:cNvPr>
            <p:cNvSpPr txBox="1"/>
            <p:nvPr/>
          </p:nvSpPr>
          <p:spPr>
            <a:xfrm>
              <a:off x="9992910" y="2196551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改善後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547E1D2-7E33-C657-4EC4-465797D9A40D}"/>
              </a:ext>
            </a:extLst>
          </p:cNvPr>
          <p:cNvGrpSpPr/>
          <p:nvPr/>
        </p:nvGrpSpPr>
        <p:grpSpPr>
          <a:xfrm>
            <a:off x="6135225" y="4241619"/>
            <a:ext cx="5526374" cy="1845489"/>
            <a:chOff x="6135225" y="4114023"/>
            <a:chExt cx="5526374" cy="1845489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32FD2EF-5AA5-4B6E-0A99-489CBB538E7F}"/>
                </a:ext>
              </a:extLst>
            </p:cNvPr>
            <p:cNvSpPr txBox="1"/>
            <p:nvPr/>
          </p:nvSpPr>
          <p:spPr>
            <a:xfrm>
              <a:off x="6135225" y="4840626"/>
              <a:ext cx="14054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/>
                <a:t>【</a:t>
              </a:r>
              <a:r>
                <a:rPr lang="zh-TW" altLang="en-US"/>
                <a:t>監視器</a:t>
              </a:r>
              <a:endParaRPr lang="en-US" altLang="zh-TW"/>
            </a:p>
            <a:p>
              <a:pPr algn="ctr"/>
              <a:r>
                <a:rPr lang="zh-TW" altLang="en-US"/>
                <a:t>角度調整</a:t>
              </a:r>
              <a:r>
                <a:rPr lang="en-US" altLang="zh-TW"/>
                <a:t>】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53D3F7E-7FA7-200C-5435-C5C5D9BC627E}"/>
                </a:ext>
              </a:extLst>
            </p:cNvPr>
            <p:cNvSpPr txBox="1"/>
            <p:nvPr/>
          </p:nvSpPr>
          <p:spPr>
            <a:xfrm>
              <a:off x="7870631" y="4114023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改善前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11961DD-B3D9-77AA-EED0-AB41F8AD0963}"/>
                </a:ext>
              </a:extLst>
            </p:cNvPr>
            <p:cNvSpPr txBox="1"/>
            <p:nvPr/>
          </p:nvSpPr>
          <p:spPr>
            <a:xfrm>
              <a:off x="9933774" y="4124656"/>
              <a:ext cx="14054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/>
                <a:t>改善後</a:t>
              </a: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4BFE246-D2F7-0387-F40D-07258E4A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0668" y="4440394"/>
              <a:ext cx="2037715" cy="151765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821967F-524C-7EE4-90FD-BCAE2C52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45474" y="4448212"/>
              <a:ext cx="2016125" cy="1511300"/>
            </a:xfrm>
            <a:prstGeom prst="rect">
              <a:avLst/>
            </a:prstGeom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E0EDE3B3-0CC4-29DB-04E2-1701BF31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33" y="1157181"/>
            <a:ext cx="4268024" cy="104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03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12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工事後と</a:t>
            </a:r>
            <a:r>
              <a:rPr lang="en-US" altLang="ja-JP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EVENT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の品質情報連絡体制の改善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4463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L/R  LEVEL</a:t>
            </a:r>
            <a:r>
              <a:rPr lang="zh-TW" altLang="en-US" sz="32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調整、回復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品質情報連絡体制標準化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明確連絡時機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①在進行 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L/R LEVEL 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調整後。</a:t>
            </a: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②在進行 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L/R LEVEL 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回復後。</a:t>
            </a: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③在進行 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LOR 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周波數調整後。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調整作業</a:t>
            </a:r>
            <a:r>
              <a:rPr lang="zh-TW" altLang="en-US" sz="32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情報共有。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①透過情報共有，讓</a:t>
            </a:r>
            <a:r>
              <a:rPr lang="en-US" altLang="zh-TW" sz="3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COLD</a:t>
            </a:r>
            <a:r>
              <a:rPr lang="zh-TW" altLang="en-US" sz="3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理解強化檢查目的。</a:t>
            </a:r>
            <a:endParaRPr lang="en-US" altLang="zh-TW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連絡体制構築</a:t>
            </a:r>
            <a:r>
              <a:rPr kumimoji="1" lang="en-US" altLang="zh-TW" sz="3600" ker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明確連絡時機、擔當，避免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HOT/COLD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間情報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連絡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MISS 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A66FE7-13FF-4311-2E71-DA75473E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92" y="1590718"/>
            <a:ext cx="5039428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0" y="175265"/>
            <a:ext cx="10105351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13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設備交換／メンテナンス後の</a:t>
            </a:r>
            <a:r>
              <a:rPr lang="en-US" altLang="ja-JP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RISK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及び品質確認方法の構築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4463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對策前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協力單位只負責設備更換、維修，</a:t>
            </a:r>
            <a:endParaRPr lang="en-US" altLang="zh-TW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不清楚該作業可能的品質風險。</a:t>
            </a:r>
            <a:endParaRPr lang="en-US" altLang="zh-TW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作業後無明確的確認機制。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對策後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endParaRPr lang="zh-TW" altLang="en-US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強化協力單位品質意識。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共同確保作業前後狀況</a:t>
            </a: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。</a:t>
            </a:r>
            <a:endParaRPr lang="en-US" altLang="zh-TW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作業前評估</a:t>
            </a:r>
            <a:r>
              <a:rPr kumimoji="1" lang="en-US" altLang="ja-JP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事前預判品質風險。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作業後確認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防止異常流出。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2105D2-DCB0-3A73-9CAC-0BB6243F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78" y="1003302"/>
            <a:ext cx="3271328" cy="40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13</a:t>
            </a:r>
            <a:r>
              <a:rPr lang="zh-TW" altLang="en-US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設備更換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/</a:t>
            </a:r>
            <a:r>
              <a:rPr lang="zh-TW" altLang="en-US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維護後的風險及品質確認方法的構立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1655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設備調整及更換前品質風險評估及更換後的規則建立</a:t>
            </a:r>
            <a:endParaRPr lang="en-US" altLang="zh-TW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24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24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作業前的</a:t>
            </a:r>
            <a:r>
              <a:rPr lang="zh-TW" altLang="en-US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品質風險會議召開</a:t>
            </a:r>
            <a:endParaRPr lang="en-US" altLang="zh-TW" sz="24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24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過去見逃樣本教育追加。</a:t>
            </a:r>
            <a:endParaRPr lang="en-US" altLang="zh-TW" sz="24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</a:t>
            </a:r>
            <a:r>
              <a:rPr lang="zh-TW" altLang="en-US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設備品質風險</a:t>
            </a:r>
            <a:r>
              <a:rPr lang="en-US" altLang="zh-TW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LIST</a:t>
            </a:r>
            <a:r>
              <a:rPr lang="zh-TW" altLang="en-US" sz="24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化。</a:t>
            </a:r>
            <a:endParaRPr lang="en-US" altLang="zh-TW" sz="24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品質風險確認標準化</a:t>
            </a:r>
            <a:r>
              <a:rPr kumimoji="1" lang="en-US" altLang="ja-JP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減少各窯作法不一致的風險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  <a:sym typeface="Wingdings" panose="05000000000000000000" pitchFamily="2" charset="2"/>
            </a:endParaRPr>
          </a:p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設備風險項目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LIST</a:t>
            </a: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化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設備上相關的品質風險可視化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B38760-54A0-BF80-0500-8CC475205F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71"/>
          <a:stretch/>
        </p:blipFill>
        <p:spPr>
          <a:xfrm>
            <a:off x="462808" y="2509935"/>
            <a:ext cx="8531902" cy="27175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EF8976-FA34-ABC7-0062-151DE8EF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71" y="2509935"/>
            <a:ext cx="2982641" cy="26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5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15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 素板外觀檢查認定強化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4463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手順書修定</a:t>
            </a: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ON LINE</a:t>
            </a:r>
            <a:r>
              <a:rPr lang="ja-JP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認定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的追加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過去見逃樣本教育追加。</a:t>
            </a:r>
            <a:endParaRPr lang="en-US" altLang="zh-TW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ON LINE</a:t>
            </a:r>
            <a:r>
              <a:rPr kumimoji="1" lang="ja-JP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認定</a:t>
            </a:r>
            <a:r>
              <a:rPr kumimoji="1" lang="en-US" altLang="ja-JP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強化檢查能力。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過去欠點的教育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減少同樣欠點再發性。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5BAECF-55BD-65E6-6680-883B2CD7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7" y="2688315"/>
            <a:ext cx="6954220" cy="17433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F3EECB-2948-7396-15E6-5CFE7664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69" y="1539765"/>
            <a:ext cx="4353841" cy="35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67" y="175265"/>
            <a:ext cx="10037628" cy="679203"/>
          </a:xfrm>
        </p:spPr>
        <p:txBody>
          <a:bodyPr/>
          <a:lstStyle/>
          <a:p>
            <a:r>
              <a:rPr lang="ja-JP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ja-JP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ja-JP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16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過去的見逃し欠点特徴の</a:t>
            </a:r>
            <a:r>
              <a:rPr lang="en-US" altLang="ja-JP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LIST UP</a:t>
            </a:r>
            <a:r>
              <a:rPr lang="ja-JP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分析及び再教育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79230"/>
            <a:ext cx="11532363" cy="5099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件見逃樣本進行特徴資料作成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橫展開教育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。</a:t>
            </a:r>
            <a:endParaRPr lang="en-US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  <p:sp>
        <p:nvSpPr>
          <p:cNvPr id="4" name="テキスト ボックス 14">
            <a:extLst>
              <a:ext uri="{FF2B5EF4-FFF2-40B4-BE49-F238E27FC236}">
                <a16:creationId xmlns:a16="http://schemas.microsoft.com/office/drawing/2014/main" id="{FD81F6BF-BA28-CAC9-ADFE-F8C2D082A6FC}"/>
              </a:ext>
            </a:extLst>
          </p:cNvPr>
          <p:cNvSpPr txBox="1"/>
          <p:nvPr/>
        </p:nvSpPr>
        <p:spPr>
          <a:xfrm>
            <a:off x="366347" y="5152437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特徵作成文書教育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讓檢查員對不易檢出欠點，加強檢查認知，減少見逃狀況發生。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37D1F8-556F-BFA0-6FCA-33C40A82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7" y="1528065"/>
            <a:ext cx="5979127" cy="27651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C2A8ED-C5E0-7D27-F93B-A8272DF5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037" y="1544107"/>
            <a:ext cx="5563102" cy="27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3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17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收率和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BR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檢查手法再檢討</a:t>
            </a:r>
            <a:endParaRPr lang="en-US"/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F9E8F4DA-34E0-F316-4BA4-D5E55B15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97" y="854468"/>
            <a:ext cx="11750399" cy="5840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ADT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與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ADCH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收率檢查方式再審視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テキスト ボックス 14">
            <a:extLst>
              <a:ext uri="{FF2B5EF4-FFF2-40B4-BE49-F238E27FC236}">
                <a16:creationId xmlns:a16="http://schemas.microsoft.com/office/drawing/2014/main" id="{A1104259-53E8-8353-04B0-16A40CC9A896}"/>
              </a:ext>
            </a:extLst>
          </p:cNvPr>
          <p:cNvSpPr txBox="1"/>
          <p:nvPr/>
        </p:nvSpPr>
        <p:spPr>
          <a:xfrm>
            <a:off x="215404" y="5811655"/>
            <a:ext cx="11750399" cy="646331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人檢查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1NET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較不容易有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『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刮傷見逃</a:t>
            </a:r>
            <a:r>
              <a:rPr kumimoji="1" lang="en-US" altLang="zh-TW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』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的情形發生。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E24085-31F5-3804-4529-5849FB27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7" y="4428273"/>
            <a:ext cx="4450466" cy="12985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CC55CD-7CCD-CE22-83B8-07C04EBA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4" y="1216179"/>
            <a:ext cx="11750399" cy="30861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2452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17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收率和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BR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檢查手法再檢討</a:t>
            </a:r>
            <a:endParaRPr lang="en-US"/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F9E8F4DA-34E0-F316-4BA4-D5E55B15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97" y="854468"/>
            <a:ext cx="11750399" cy="5840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ADCH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收率檢查示意圖：平躺式檢查台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Pitch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刮傷較不容易量測，且只有翻轉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回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90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度。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ADT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對策後示意圖：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直立式檢查台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Pitch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刮傷較容易量測，翻轉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90</a:t>
            </a:r>
            <a:r>
              <a:rPr lang="zh-TW" altLang="en-US" sz="1800">
                <a:latin typeface="新細明體" panose="02020500000000000000" pitchFamily="18" charset="-120"/>
                <a:ea typeface="新細明體" panose="02020500000000000000" pitchFamily="18" charset="-120"/>
              </a:rPr>
              <a:t>゜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180</a:t>
            </a:r>
            <a:r>
              <a:rPr lang="zh-TW" altLang="en-US" sz="1800">
                <a:latin typeface="+mj-lt"/>
                <a:ea typeface="新細明體" panose="02020500000000000000" pitchFamily="18" charset="-120"/>
              </a:rPr>
              <a:t>゜後</a:t>
            </a:r>
            <a:r>
              <a:rPr lang="zh-TW" altLang="en-US" sz="1800">
                <a:latin typeface="+mj-lt"/>
                <a:ea typeface="Meiryo UI" panose="020B0604030504040204" pitchFamily="34" charset="-128"/>
              </a:rPr>
              <a:t>可有效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減少刮傷見逃的可能。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8A6C37B-861B-D377-FF30-A92C68DFD21B}"/>
              </a:ext>
            </a:extLst>
          </p:cNvPr>
          <p:cNvGrpSpPr/>
          <p:nvPr/>
        </p:nvGrpSpPr>
        <p:grpSpPr>
          <a:xfrm>
            <a:off x="293291" y="1217748"/>
            <a:ext cx="6557774" cy="1592689"/>
            <a:chOff x="463409" y="1406882"/>
            <a:chExt cx="6557774" cy="159268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4394141-B3CD-B889-BD25-F60E4670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09" y="1406882"/>
              <a:ext cx="2897858" cy="159268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A22C89-5712-C6F4-B43B-67300B96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222" y="1406882"/>
              <a:ext cx="3125961" cy="1592689"/>
            </a:xfrm>
            <a:prstGeom prst="rect">
              <a:avLst/>
            </a:prstGeom>
          </p:spPr>
        </p:pic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95E64A3D-8587-6AC6-82C0-B621B4286D22}"/>
                </a:ext>
              </a:extLst>
            </p:cNvPr>
            <p:cNvSpPr/>
            <p:nvPr/>
          </p:nvSpPr>
          <p:spPr>
            <a:xfrm>
              <a:off x="3452032" y="1600382"/>
              <a:ext cx="352425" cy="1038339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C1CF8C2-2E9E-C2A6-7490-3674D6795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04" y="3300344"/>
            <a:ext cx="2178547" cy="31089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EF9877-61A8-3081-2689-ECF7C4EE4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652" y="3310544"/>
            <a:ext cx="2178547" cy="31089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436E57-A4AA-261D-02EB-785893777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890" y="3300344"/>
            <a:ext cx="2146764" cy="30781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B12276-2F62-5DAE-67F3-F94E15F83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0746" y="3300344"/>
            <a:ext cx="3935057" cy="3078111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5AC778F-98AF-BB09-CAEA-899DCA34CA0F}"/>
              </a:ext>
            </a:extLst>
          </p:cNvPr>
          <p:cNvSpPr/>
          <p:nvPr/>
        </p:nvSpPr>
        <p:spPr>
          <a:xfrm>
            <a:off x="2427089" y="4335635"/>
            <a:ext cx="352425" cy="103833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36231AD-ADE1-AF91-D59C-A3AE411FF1D1}"/>
              </a:ext>
            </a:extLst>
          </p:cNvPr>
          <p:cNvSpPr/>
          <p:nvPr/>
        </p:nvSpPr>
        <p:spPr>
          <a:xfrm>
            <a:off x="5029111" y="4335634"/>
            <a:ext cx="352425" cy="103833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B567D6AF-BC6F-6A97-3C0A-BB525B14ED7D}"/>
              </a:ext>
            </a:extLst>
          </p:cNvPr>
          <p:cNvSpPr/>
          <p:nvPr/>
        </p:nvSpPr>
        <p:spPr>
          <a:xfrm>
            <a:off x="7627008" y="4345835"/>
            <a:ext cx="352425" cy="103833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228858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" descr="Image 1">
            <a:extLst>
              <a:ext uri="{FF2B5EF4-FFF2-40B4-BE49-F238E27FC236}">
                <a16:creationId xmlns:a16="http://schemas.microsoft.com/office/drawing/2014/main" id="{D3B2945A-B492-5911-280E-972AC25A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10225" y="1259400"/>
            <a:ext cx="1582177" cy="12476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ja-JP" sz="2800" dirty="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18</a:t>
            </a:r>
            <a:r>
              <a:rPr lang="ja-JP" altLang="en-US" sz="2800" dirty="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収率洗浄機汚れの見本ガラスを作成</a:t>
            </a:r>
            <a:endParaRPr lang="en-US" dirty="0"/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F9E8F4DA-34E0-F316-4BA4-D5E55B15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97" y="854468"/>
            <a:ext cx="11750399" cy="58405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5D60FB76-CA98-6C41-8363-C9B43721B540}"/>
              </a:ext>
            </a:extLst>
          </p:cNvPr>
          <p:cNvSpPr txBox="1"/>
          <p:nvPr/>
        </p:nvSpPr>
        <p:spPr>
          <a:xfrm>
            <a:off x="293291" y="5406838"/>
            <a:ext cx="11750399" cy="1077218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zh-TW" altLang="en-US" sz="3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洗淨機</a:t>
            </a:r>
            <a:r>
              <a:rPr kumimoji="1" lang="en-US" altLang="zh-TW" sz="3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r>
              <a:rPr kumimoji="1" lang="zh-TW" altLang="en-US" sz="3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洗淨判斷基準</a:t>
            </a:r>
          </a:p>
          <a:p>
            <a:pPr lvl="0" defTabSz="914400" latinLnBrk="0">
              <a:defRPr/>
            </a:pPr>
            <a:r>
              <a:rPr kumimoji="1" lang="en-US" altLang="zh-TW" sz="32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2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收率樣本洗淨度確保外亂去除，減少見逃狀況發生。</a:t>
            </a:r>
            <a:endParaRPr kumimoji="1" lang="en-US" altLang="zh-TW" sz="32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07CFB6-6A84-E817-3B46-EC5EB4EA2372}"/>
              </a:ext>
            </a:extLst>
          </p:cNvPr>
          <p:cNvGrpSpPr/>
          <p:nvPr/>
        </p:nvGrpSpPr>
        <p:grpSpPr>
          <a:xfrm>
            <a:off x="477711" y="1389355"/>
            <a:ext cx="3622533" cy="1939386"/>
            <a:chOff x="2895150" y="2806183"/>
            <a:chExt cx="3558894" cy="1856613"/>
          </a:xfrm>
        </p:grpSpPr>
        <p:pic>
          <p:nvPicPr>
            <p:cNvPr id="6" name="Image 41" descr="Image 41">
              <a:extLst>
                <a:ext uri="{FF2B5EF4-FFF2-40B4-BE49-F238E27FC236}">
                  <a16:creationId xmlns:a16="http://schemas.microsoft.com/office/drawing/2014/main" id="{94B7F9EB-ACE4-0C95-B09A-CF659A637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400" t="32485" r="34031" b="40040"/>
            <a:stretch/>
          </p:blipFill>
          <p:spPr>
            <a:xfrm>
              <a:off x="2895150" y="2806183"/>
              <a:ext cx="1649506" cy="1856613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9D7D26D-C9BC-6A1B-28EF-AAF550225F59}"/>
                </a:ext>
              </a:extLst>
            </p:cNvPr>
            <p:cNvSpPr/>
            <p:nvPr/>
          </p:nvSpPr>
          <p:spPr>
            <a:xfrm>
              <a:off x="3487112" y="3599640"/>
              <a:ext cx="690283" cy="7355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A4BE345-C064-A162-A0B4-0C5E70FAE6A2}"/>
                </a:ext>
              </a:extLst>
            </p:cNvPr>
            <p:cNvSpPr txBox="1"/>
            <p:nvPr/>
          </p:nvSpPr>
          <p:spPr>
            <a:xfrm>
              <a:off x="3691407" y="2874835"/>
              <a:ext cx="6902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>
                  <a:solidFill>
                    <a:srgbClr val="FFFF00"/>
                  </a:solidFill>
                </a:rPr>
                <a:t>壓痕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6BEAF6-10A1-5E1E-0EAC-A1C1881E31F9}"/>
                </a:ext>
              </a:extLst>
            </p:cNvPr>
            <p:cNvSpPr/>
            <p:nvPr/>
          </p:nvSpPr>
          <p:spPr>
            <a:xfrm>
              <a:off x="2924991" y="2823404"/>
              <a:ext cx="562120" cy="3841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rgbClr val="FF0000"/>
                  </a:solidFill>
                </a:rPr>
                <a:t>NG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32FBBA2-E307-9F2D-FE45-77C37E404FA4}"/>
                </a:ext>
              </a:extLst>
            </p:cNvPr>
            <p:cNvGrpSpPr/>
            <p:nvPr/>
          </p:nvGrpSpPr>
          <p:grpSpPr>
            <a:xfrm>
              <a:off x="4795577" y="2806899"/>
              <a:ext cx="1658467" cy="1855897"/>
              <a:chOff x="3894411" y="2805841"/>
              <a:chExt cx="1658467" cy="1855897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C82F4A4B-C76D-4E26-5C16-2C8EEDA32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833" y="2805841"/>
                <a:ext cx="1649507" cy="1855897"/>
              </a:xfrm>
              <a:prstGeom prst="rect">
                <a:avLst/>
              </a:prstGeom>
            </p:spPr>
          </p:pic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B09E8B22-13A8-1BB8-010D-BDD4DABE26BA}"/>
                  </a:ext>
                </a:extLst>
              </p:cNvPr>
              <p:cNvSpPr/>
              <p:nvPr/>
            </p:nvSpPr>
            <p:spPr>
              <a:xfrm>
                <a:off x="3928565" y="3657221"/>
                <a:ext cx="690283" cy="73551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CC023EA-934E-0F1E-8FAA-250B87131C76}"/>
                  </a:ext>
                </a:extLst>
              </p:cNvPr>
              <p:cNvSpPr txBox="1"/>
              <p:nvPr/>
            </p:nvSpPr>
            <p:spPr>
              <a:xfrm>
                <a:off x="4862596" y="2844932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>
                    <a:solidFill>
                      <a:srgbClr val="FFFF00"/>
                    </a:solidFill>
                  </a:rPr>
                  <a:t>污點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DEEC47F-9D89-E9D4-A128-682BF1AFA56A}"/>
                  </a:ext>
                </a:extLst>
              </p:cNvPr>
              <p:cNvSpPr/>
              <p:nvPr/>
            </p:nvSpPr>
            <p:spPr>
              <a:xfrm>
                <a:off x="3894411" y="2822346"/>
                <a:ext cx="527522" cy="3693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>
                    <a:solidFill>
                      <a:srgbClr val="FF0000"/>
                    </a:solidFill>
                  </a:rPr>
                  <a:t>NG</a:t>
                </a:r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46F33A-509A-F731-340B-CB031D4F3515}"/>
              </a:ext>
            </a:extLst>
          </p:cNvPr>
          <p:cNvSpPr txBox="1"/>
          <p:nvPr/>
        </p:nvSpPr>
        <p:spPr>
          <a:xfrm>
            <a:off x="368147" y="982752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>
                <a:solidFill>
                  <a:schemeClr val="tx1"/>
                </a:solidFill>
              </a:rPr>
              <a:t>判斷基準</a:t>
            </a:r>
            <a:endParaRPr lang="ja-JP" altLang="en-US"/>
          </a:p>
        </p:txBody>
      </p:sp>
      <p:pic>
        <p:nvPicPr>
          <p:cNvPr id="20" name="Image 1" descr="Image 1">
            <a:extLst>
              <a:ext uri="{FF2B5EF4-FFF2-40B4-BE49-F238E27FC236}">
                <a16:creationId xmlns:a16="http://schemas.microsoft.com/office/drawing/2014/main" id="{937A015B-5925-BA22-D096-42C30A802C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58" y="3567279"/>
            <a:ext cx="2397680" cy="162864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ED0E767-1E1A-C091-2996-D803A98DB464}"/>
              </a:ext>
            </a:extLst>
          </p:cNvPr>
          <p:cNvSpPr/>
          <p:nvPr/>
        </p:nvSpPr>
        <p:spPr>
          <a:xfrm>
            <a:off x="1288206" y="3626125"/>
            <a:ext cx="702625" cy="531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D9E6763-BA87-327E-F07C-DAFE6F2501FD}"/>
              </a:ext>
            </a:extLst>
          </p:cNvPr>
          <p:cNvSpPr/>
          <p:nvPr/>
        </p:nvSpPr>
        <p:spPr>
          <a:xfrm>
            <a:off x="2198779" y="3610056"/>
            <a:ext cx="1198840" cy="639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FF00"/>
                </a:solidFill>
              </a:rPr>
              <a:t>OK</a:t>
            </a:r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35DE1962-B5B0-B52D-91B6-2A51349E3FF1}"/>
              </a:ext>
            </a:extLst>
          </p:cNvPr>
          <p:cNvSpPr/>
          <p:nvPr/>
        </p:nvSpPr>
        <p:spPr>
          <a:xfrm>
            <a:off x="4542025" y="2060566"/>
            <a:ext cx="866316" cy="31524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950" kern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A6448E-4964-0E8A-7670-3D000CA76C0F}"/>
              </a:ext>
            </a:extLst>
          </p:cNvPr>
          <p:cNvSpPr txBox="1"/>
          <p:nvPr/>
        </p:nvSpPr>
        <p:spPr>
          <a:xfrm>
            <a:off x="4375455" y="1737883"/>
            <a:ext cx="1553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洗淨機掃除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F601E3-13A6-843A-09C2-2B43E1B13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176" y="1295232"/>
            <a:ext cx="1443506" cy="119659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6FB3126-0A04-07C5-C360-72226918552E}"/>
              </a:ext>
            </a:extLst>
          </p:cNvPr>
          <p:cNvSpPr/>
          <p:nvPr/>
        </p:nvSpPr>
        <p:spPr>
          <a:xfrm>
            <a:off x="6032880" y="1302197"/>
            <a:ext cx="536955" cy="3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324025F-CB1D-64C4-EF7D-FBAA6E7F684F}"/>
              </a:ext>
            </a:extLst>
          </p:cNvPr>
          <p:cNvSpPr txBox="1"/>
          <p:nvPr/>
        </p:nvSpPr>
        <p:spPr>
          <a:xfrm>
            <a:off x="7864614" y="1254504"/>
            <a:ext cx="610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>
                <a:solidFill>
                  <a:srgbClr val="FFFF00"/>
                </a:solidFill>
              </a:rPr>
              <a:t>OK</a:t>
            </a:r>
            <a:endParaRPr lang="zh-TW" altLang="en-US">
              <a:solidFill>
                <a:srgbClr val="FFFF00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6E392F1-EE21-02F3-F74A-0E33CC3A6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703" y="2822649"/>
            <a:ext cx="1436095" cy="1212700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4C42D0CB-263C-F8CE-02CE-B6293253BBD2}"/>
              </a:ext>
            </a:extLst>
          </p:cNvPr>
          <p:cNvSpPr txBox="1"/>
          <p:nvPr/>
        </p:nvSpPr>
        <p:spPr>
          <a:xfrm>
            <a:off x="6025587" y="902428"/>
            <a:ext cx="1436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桶槽清掃</a:t>
            </a:r>
            <a:endParaRPr lang="ja-JP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5874425-455F-AABB-B2D2-703753365BCA}"/>
              </a:ext>
            </a:extLst>
          </p:cNvPr>
          <p:cNvSpPr txBox="1"/>
          <p:nvPr/>
        </p:nvSpPr>
        <p:spPr>
          <a:xfrm>
            <a:off x="6036928" y="2491828"/>
            <a:ext cx="1436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噴嘴清掃</a:t>
            </a:r>
            <a:endParaRPr lang="ja-JP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C5F2D39F-1B15-2258-59DC-F024CEF9E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996" y="2843683"/>
            <a:ext cx="1334445" cy="121270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C3308AE-F6F1-1EF6-C82F-7917FD5AD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131" y="3381368"/>
            <a:ext cx="85737" cy="95263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30CA290-0EC7-2C3A-8CC2-D1B737207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537" y="3395901"/>
            <a:ext cx="96311" cy="107012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DB3EC54-4879-70AB-72C0-D3AA0A6C388D}"/>
              </a:ext>
            </a:extLst>
          </p:cNvPr>
          <p:cNvSpPr/>
          <p:nvPr/>
        </p:nvSpPr>
        <p:spPr>
          <a:xfrm>
            <a:off x="6084996" y="2847211"/>
            <a:ext cx="536955" cy="3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7817314-9375-5E11-4F99-10FE8E0AC1D2}"/>
              </a:ext>
            </a:extLst>
          </p:cNvPr>
          <p:cNvSpPr txBox="1"/>
          <p:nvPr/>
        </p:nvSpPr>
        <p:spPr>
          <a:xfrm>
            <a:off x="7989521" y="2767751"/>
            <a:ext cx="610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>
                <a:solidFill>
                  <a:srgbClr val="FFFF00"/>
                </a:solidFill>
              </a:rPr>
              <a:t>OK</a:t>
            </a:r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F04D45-E4BC-077B-CAA4-991B222DA0C4}"/>
              </a:ext>
            </a:extLst>
          </p:cNvPr>
          <p:cNvSpPr txBox="1"/>
          <p:nvPr/>
        </p:nvSpPr>
        <p:spPr>
          <a:xfrm>
            <a:off x="6169922" y="3580001"/>
            <a:ext cx="1242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800">
                <a:highlight>
                  <a:srgbClr val="FFFF00"/>
                </a:highlight>
              </a:rPr>
              <a:t>異物堵塞</a:t>
            </a:r>
            <a:endParaRPr kumimoji="1" lang="ja-JP" altLang="en-US" sz="1800">
              <a:highlight>
                <a:srgbClr val="FFFF00"/>
              </a:highlight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67B370-9D89-8B19-14DC-2270A402E503}"/>
              </a:ext>
            </a:extLst>
          </p:cNvPr>
          <p:cNvSpPr txBox="1"/>
          <p:nvPr/>
        </p:nvSpPr>
        <p:spPr>
          <a:xfrm>
            <a:off x="6032880" y="2159337"/>
            <a:ext cx="1242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800">
                <a:highlight>
                  <a:srgbClr val="FFFF00"/>
                </a:highlight>
              </a:rPr>
              <a:t>內部髒汙</a:t>
            </a:r>
          </a:p>
        </p:txBody>
      </p:sp>
    </p:spTree>
    <p:extLst>
      <p:ext uri="{BB962C8B-B14F-4D97-AF65-F5344CB8AC3E}">
        <p14:creationId xmlns:p14="http://schemas.microsoft.com/office/powerpoint/2010/main" val="43988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C497E-85D5-D0D2-D692-51A61C39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 anchor="ctr">
            <a:normAutofit/>
          </a:bodyPr>
          <a:lstStyle/>
          <a:p>
            <a:r>
              <a:rPr kumimoji="1" lang="en-US" altLang="zh-TW"/>
              <a:t>【</a:t>
            </a:r>
            <a:r>
              <a:rPr kumimoji="1" lang="zh-TW" altLang="en-US"/>
              <a:t>素材</a:t>
            </a:r>
            <a:r>
              <a:rPr kumimoji="1" lang="en-US" altLang="zh-TW"/>
              <a:t>】2024</a:t>
            </a:r>
            <a:r>
              <a:rPr kumimoji="1" lang="zh-TW" altLang="en-US"/>
              <a:t>年</a:t>
            </a:r>
            <a:r>
              <a:rPr kumimoji="1" lang="en-US" altLang="zh-TW"/>
              <a:t>_QMS</a:t>
            </a:r>
            <a:r>
              <a:rPr kumimoji="1" lang="zh-TW" altLang="en-US"/>
              <a:t>体制改善特別活動</a:t>
            </a:r>
            <a:endParaRPr kumimoji="1" lang="ja-JP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98B4132-F06E-69C1-CFC3-FF9DD5B92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173" y="1008529"/>
            <a:ext cx="10800000" cy="5400000"/>
          </a:xfrm>
          <a:noFill/>
        </p:spPr>
      </p:pic>
    </p:spTree>
    <p:extLst>
      <p:ext uri="{BB962C8B-B14F-4D97-AF65-F5344CB8AC3E}">
        <p14:creationId xmlns:p14="http://schemas.microsoft.com/office/powerpoint/2010/main" val="239769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37E3E-7882-FF93-CC88-CCC3A1C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400" dirty="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ja-JP" sz="2400" dirty="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18</a:t>
            </a:r>
            <a:r>
              <a:rPr lang="ja-JP" altLang="en-US" sz="2400" dirty="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収率洗浄機汚れの見本ガラスを作成</a:t>
            </a:r>
            <a:endParaRPr kumimoji="1" lang="ja-JP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C3B7B8-C3F2-F816-BA6D-EBBAEC306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13" y="1044235"/>
            <a:ext cx="11520487" cy="5328331"/>
          </a:xfrm>
        </p:spPr>
      </p:pic>
    </p:spTree>
    <p:extLst>
      <p:ext uri="{BB962C8B-B14F-4D97-AF65-F5344CB8AC3E}">
        <p14:creationId xmlns:p14="http://schemas.microsoft.com/office/powerpoint/2010/main" val="338500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19</a:t>
            </a:r>
            <a:r>
              <a:rPr lang="zh-TW" altLang="en-US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各検査設備点検管理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LIST UP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21</a:t>
            </a:fld>
            <a:endParaRPr lang="ko-KR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F9E8F4DA-34E0-F316-4BA4-D5E55B15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97" y="854468"/>
            <a:ext cx="11750399" cy="5840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內容</a:t>
            </a:r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對於檢查設備的管理、點檢、校正方法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Review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，各窯差異不足點進行追加</a:t>
            </a: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zh-TW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endParaRPr lang="en-US" altLang="ja-JP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lang="zh-TW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問題點</a:t>
            </a:r>
            <a:r>
              <a:rPr lang="ja-JP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kumimoji="1" lang="zh-TW" altLang="en-US" sz="2000" u="none" strike="noStrike">
                <a:effectLst/>
                <a:latin typeface="+mn-lt"/>
                <a:ea typeface="+mn-ea"/>
              </a:rPr>
              <a:t>各窯在落球、彎曲試驗設備的部分無點檢紀錄</a:t>
            </a:r>
            <a:endParaRPr lang="en-US" altLang="ja-JP" u="sng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lang="zh-TW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改善</a:t>
            </a:r>
            <a:r>
              <a:rPr lang="ja-JP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内容： 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落球測試、彎曲測試紀錄表，進行設備點檢紀錄追加</a:t>
            </a:r>
            <a:endParaRPr lang="en-US" altLang="ja-JP" sz="20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indent="0">
              <a:buNone/>
            </a:pPr>
            <a:r>
              <a:rPr lang="zh-TW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改善</a:t>
            </a:r>
            <a:r>
              <a:rPr lang="ja-JP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進</a:t>
            </a:r>
            <a:r>
              <a:rPr lang="zh-TW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度</a:t>
            </a:r>
            <a:r>
              <a:rPr lang="ja-JP" altLang="en-US" b="1" u="sng"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lang="en-US" altLang="zh-TW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KF</a:t>
            </a:r>
            <a:r>
              <a:rPr lang="zh-TW" altLang="en-US" sz="2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20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en-US" altLang="ja-JP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/20</a:t>
            </a:r>
            <a:r>
              <a:rPr lang="zh-TW" altLang="en-US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前完成。 </a:t>
            </a:r>
            <a:r>
              <a:rPr lang="en-US" altLang="zh-TW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個課進度確認</a:t>
            </a:r>
            <a:r>
              <a:rPr lang="en-US" altLang="zh-TW" sz="20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200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8582B64-8FFF-3A05-A971-CCE104CB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8" y="1765005"/>
            <a:ext cx="6074557" cy="30940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6D952FB-80A4-D524-5CE9-3FD06D9578CC}"/>
              </a:ext>
            </a:extLst>
          </p:cNvPr>
          <p:cNvSpPr/>
          <p:nvPr/>
        </p:nvSpPr>
        <p:spPr>
          <a:xfrm>
            <a:off x="6822771" y="1967023"/>
            <a:ext cx="2416922" cy="457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solidFill>
                  <a:schemeClr val="tx1"/>
                </a:solidFill>
              </a:rPr>
              <a:t>FOM-TW0-C37-047 </a:t>
            </a:r>
          </a:p>
          <a:p>
            <a:pPr algn="ctr"/>
            <a:r>
              <a:rPr lang="zh-TW" altLang="en-US" sz="1400" b="1">
                <a:solidFill>
                  <a:schemeClr val="tx1"/>
                </a:solidFill>
              </a:rPr>
              <a:t>落球測試紀錄表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047E061-F75A-1200-F0C5-796C1BC5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093" y="2424192"/>
            <a:ext cx="2374600" cy="243488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CBC7CF2-4F93-C141-3D49-3CE7FBD8610F}"/>
              </a:ext>
            </a:extLst>
          </p:cNvPr>
          <p:cNvSpPr/>
          <p:nvPr/>
        </p:nvSpPr>
        <p:spPr>
          <a:xfrm>
            <a:off x="9442893" y="1949302"/>
            <a:ext cx="2522909" cy="457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solidFill>
                  <a:schemeClr val="tx1"/>
                </a:solidFill>
              </a:rPr>
              <a:t>FOM-TW0-C37-097 </a:t>
            </a:r>
          </a:p>
          <a:p>
            <a:pPr algn="ctr"/>
            <a:r>
              <a:rPr lang="ja-JP" altLang="en-US" sz="1400" b="1">
                <a:solidFill>
                  <a:schemeClr val="tx1"/>
                </a:solidFill>
              </a:rPr>
              <a:t>曲げ強度測試作業紀錄表</a:t>
            </a:r>
            <a:endParaRPr lang="zh-TW" altLang="en-US" sz="1400" b="1">
              <a:solidFill>
                <a:schemeClr val="tx1"/>
              </a:solidFill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32958AD-33A6-35E1-F1CB-AC6591559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893" y="2406470"/>
            <a:ext cx="2522909" cy="243488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5A23B47-8BFF-6D45-CE95-5E01F39131F2}"/>
              </a:ext>
            </a:extLst>
          </p:cNvPr>
          <p:cNvSpPr/>
          <p:nvPr/>
        </p:nvSpPr>
        <p:spPr>
          <a:xfrm>
            <a:off x="520986" y="4401880"/>
            <a:ext cx="5811291" cy="4678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950" kern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C6E5E74-FD67-4701-0C13-ADAB61998432}"/>
              </a:ext>
            </a:extLst>
          </p:cNvPr>
          <p:cNvSpPr/>
          <p:nvPr/>
        </p:nvSpPr>
        <p:spPr>
          <a:xfrm rot="20020923">
            <a:off x="6408520" y="4453038"/>
            <a:ext cx="352449" cy="31524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ja-JP" altLang="en-US" sz="1950" kern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5E6D58-1A0C-F760-ACE1-CCEAD775F4EC}"/>
              </a:ext>
            </a:extLst>
          </p:cNvPr>
          <p:cNvSpPr txBox="1"/>
          <p:nvPr/>
        </p:nvSpPr>
        <p:spPr>
          <a:xfrm>
            <a:off x="2241940" y="3980503"/>
            <a:ext cx="330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i="0">
                <a:solidFill>
                  <a:srgbClr val="324650"/>
                </a:solidFill>
                <a:highlight>
                  <a:srgbClr val="CCFFFF"/>
                </a:highlight>
                <a:latin typeface="Meiryo" charset="-128"/>
                <a:ea typeface="Meiryo" charset="-128"/>
                <a:cs typeface="Meiryo" charset="-128"/>
              </a:rPr>
              <a:t>落球、彎曲設備無點檢紀錄</a:t>
            </a:r>
            <a:endParaRPr kumimoji="1" lang="ja-JP" altLang="en-US" sz="2000" i="0">
              <a:solidFill>
                <a:srgbClr val="324650"/>
              </a:solidFill>
              <a:highlight>
                <a:srgbClr val="CCFFFF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0EC6DA3-9B34-D436-E62E-74325FAFB1E4}"/>
              </a:ext>
            </a:extLst>
          </p:cNvPr>
          <p:cNvSpPr txBox="1"/>
          <p:nvPr/>
        </p:nvSpPr>
        <p:spPr>
          <a:xfrm>
            <a:off x="7355982" y="4233755"/>
            <a:ext cx="397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i="0">
                <a:solidFill>
                  <a:srgbClr val="324650"/>
                </a:solidFill>
                <a:highlight>
                  <a:srgbClr val="CCFFFF"/>
                </a:highlight>
                <a:latin typeface="Meiryo" charset="-128"/>
                <a:ea typeface="Meiryo" charset="-128"/>
                <a:cs typeface="Meiryo" charset="-128"/>
              </a:rPr>
              <a:t>落球、彎曲紀錄表追加點檢紀錄</a:t>
            </a:r>
            <a:endParaRPr kumimoji="1" lang="ja-JP" altLang="en-US" sz="2000" i="0">
              <a:solidFill>
                <a:srgbClr val="324650"/>
              </a:solidFill>
              <a:highlight>
                <a:srgbClr val="CCFFFF"/>
              </a:highlight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47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 u="sng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r>
              <a:rPr lang="zh-TW" altLang="en-US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QMS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基礎及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Compliance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事例再教育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4463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課程大綱：</a:t>
            </a:r>
            <a:endParaRPr lang="en-US" altLang="zh-TW" sz="32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r>
              <a:rPr lang="en-US" altLang="zh-TW" sz="2800">
                <a:solidFill>
                  <a:srgbClr val="000000"/>
                </a:solidFill>
              </a:rPr>
              <a:t>QMS</a:t>
            </a:r>
            <a:r>
              <a:rPr lang="zh-TW" altLang="en-US" sz="2800">
                <a:solidFill>
                  <a:srgbClr val="000000"/>
                </a:solidFill>
              </a:rPr>
              <a:t> 基礎教育</a:t>
            </a:r>
            <a:endParaRPr lang="en-US" altLang="zh-TW" sz="2800">
              <a:solidFill>
                <a:srgbClr val="000000"/>
              </a:solidFill>
            </a:endParaRPr>
          </a:p>
          <a:p>
            <a:r>
              <a:rPr lang="en-US" altLang="ja-JP" sz="28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Compliance</a:t>
            </a:r>
            <a:r>
              <a:rPr lang="zh-TW" altLang="en-US" sz="28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認知教育</a:t>
            </a:r>
            <a:endParaRPr lang="en-US" altLang="zh-TW" sz="28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28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案</a:t>
            </a:r>
            <a:r>
              <a:rPr lang="zh-TW" altLang="ja-JP" sz="2800">
                <a:solidFill>
                  <a:srgbClr val="000000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例教育</a:t>
            </a:r>
            <a:endParaRPr lang="en-US" altLang="zh-TW" sz="28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28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zh-TW" altLang="en-US" sz="3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效果確認：</a:t>
            </a:r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3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 latinLnBrk="0">
              <a:defRPr/>
            </a:pP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QMS</a:t>
            </a: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&amp;</a:t>
            </a: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Compliance </a:t>
            </a: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教育</a:t>
            </a:r>
            <a:r>
              <a:rPr kumimoji="1" lang="en-US" altLang="ja-JP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ja-JP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品質意識喚起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案例教育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kumimoji="1" lang="zh-TW" altLang="en-US" sz="3600" kern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品質意識強化。</a:t>
            </a:r>
            <a:endParaRPr kumimoji="1" lang="en-US" altLang="zh-TW" sz="3600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5A8B34B-4D2B-C74F-FBA7-DAA3DADF6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42518"/>
              </p:ext>
            </p:extLst>
          </p:nvPr>
        </p:nvGraphicFramePr>
        <p:xfrm>
          <a:off x="2306320" y="3614928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1579435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5912118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5636793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419396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135237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1465298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34320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zh-TW">
                          <a:solidFill>
                            <a:srgbClr val="000000"/>
                          </a:solidFill>
                        </a:rPr>
                        <a:t>YF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zh-TW">
                          <a:solidFill>
                            <a:srgbClr val="000000"/>
                          </a:solidFill>
                        </a:rPr>
                        <a:t>CF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zh-TW">
                          <a:solidFill>
                            <a:srgbClr val="000000"/>
                          </a:solidFill>
                        </a:rPr>
                        <a:t>EF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zh-TW">
                          <a:solidFill>
                            <a:srgbClr val="000000"/>
                          </a:solidFill>
                        </a:rPr>
                        <a:t>JF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zh-TW">
                          <a:solidFill>
                            <a:srgbClr val="000000"/>
                          </a:solidFill>
                        </a:rPr>
                        <a:t>KF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zh-TW" altLang="en-US">
                          <a:solidFill>
                            <a:srgbClr val="000000"/>
                          </a:solidFill>
                        </a:rPr>
                        <a:t>四課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4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TW" altLang="en-US">
                          <a:solidFill>
                            <a:srgbClr val="000000"/>
                          </a:solidFill>
                        </a:rPr>
                        <a:t>實施人數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62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60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60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61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61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57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0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TW" altLang="en-US">
                          <a:solidFill>
                            <a:srgbClr val="000000"/>
                          </a:solidFill>
                        </a:rPr>
                        <a:t>平均成績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>
                          <a:solidFill>
                            <a:srgbClr val="000000"/>
                          </a:solidFill>
                        </a:rPr>
                        <a:t>100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02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TW" altLang="en-US">
                          <a:solidFill>
                            <a:srgbClr val="000000"/>
                          </a:solidFill>
                        </a:rPr>
                        <a:t>完成與否</a:t>
                      </a:r>
                      <a:endParaRPr kumimoji="1" lang="ja-JP" alt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rgbClr val="000000"/>
                          </a:solidFill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rgbClr val="000000"/>
                          </a:solidFill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rgbClr val="000000"/>
                          </a:solidFill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solidFill>
                            <a:srgbClr val="000000"/>
                          </a:solidFill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>
                          <a:solidFill>
                            <a:srgbClr val="000000"/>
                          </a:solidFill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>
                          <a:solidFill>
                            <a:srgbClr val="000000"/>
                          </a:solidFill>
                        </a:rPr>
                        <a:t>○</a:t>
                      </a:r>
                      <a:endParaRPr kumimoji="1" lang="ja-JP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775069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C4E088D9-D063-99C8-2B54-B3D64F5D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40" y="1008531"/>
            <a:ext cx="3876508" cy="245233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D01D672-1245-4E3C-46E3-38D684631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648" y="840522"/>
            <a:ext cx="4137697" cy="269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44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7186550F-B719-2730-CA71-E4AA464AE7C2}"/>
              </a:ext>
            </a:extLst>
          </p:cNvPr>
          <p:cNvSpPr txBox="1"/>
          <p:nvPr/>
        </p:nvSpPr>
        <p:spPr>
          <a:xfrm>
            <a:off x="7993146" y="2637128"/>
            <a:ext cx="4033436" cy="1569660"/>
          </a:xfrm>
          <a:prstGeom prst="rect">
            <a:avLst/>
          </a:prstGeom>
          <a:solidFill>
            <a:srgbClr val="FFCCCC">
              <a:alpha val="49804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kumimoji="1" lang="zh-TW" altLang="en-US" sz="960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DCA9D308-CA3E-DACC-ACA2-F3B69B031C3B}"/>
              </a:ext>
            </a:extLst>
          </p:cNvPr>
          <p:cNvSpPr txBox="1"/>
          <p:nvPr/>
        </p:nvSpPr>
        <p:spPr>
          <a:xfrm>
            <a:off x="7985061" y="1248641"/>
            <a:ext cx="4048796" cy="1323439"/>
          </a:xfrm>
          <a:prstGeom prst="rect">
            <a:avLst/>
          </a:prstGeom>
          <a:solidFill>
            <a:srgbClr val="CCFFCC">
              <a:alpha val="49804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kumimoji="1" lang="zh-TW" altLang="en-US" sz="800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10760789" cy="679203"/>
          </a:xfrm>
        </p:spPr>
        <p:txBody>
          <a:bodyPr/>
          <a:lstStyle/>
          <a:p>
            <a:r>
              <a:rPr lang="zh-TW" altLang="en-US" sz="2800" dirty="0">
                <a:latin typeface="+mj-lt"/>
                <a:ea typeface="MS PGothic" panose="020B0600070205080204" pitchFamily="34" charset="-128"/>
              </a:rPr>
              <a:t>２．</a:t>
            </a:r>
            <a:r>
              <a:rPr lang="en-US" altLang="ja-JP" sz="2800" dirty="0">
                <a:latin typeface="+mj-lt"/>
                <a:ea typeface="MS PGothic" panose="020B0600070205080204" pitchFamily="34" charset="-128"/>
              </a:rPr>
              <a:t>Compliance</a:t>
            </a:r>
            <a:r>
              <a:rPr lang="ja-JP" altLang="en-US" sz="2800" dirty="0">
                <a:latin typeface="+mj-lt"/>
                <a:ea typeface="MS PGothic" panose="020B0600070205080204" pitchFamily="34" charset="-128"/>
              </a:rPr>
              <a:t>と作業ルール守り重要性のコミュニケーション</a:t>
            </a:r>
            <a:endParaRPr lang="en-US" sz="2800" dirty="0"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1" y="837056"/>
            <a:ext cx="11624389" cy="547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133" dirty="0">
                <a:solidFill>
                  <a:srgbClr val="000000"/>
                </a:solidFill>
                <a:latin typeface="+mj-lt"/>
                <a:ea typeface="MS PGothic" panose="020B0600070205080204" pitchFamily="34" charset="-128"/>
              </a:rPr>
              <a:t>實施目的：確保人員充分理解並能嚴格遵守 </a:t>
            </a:r>
            <a:r>
              <a:rPr lang="en-US" altLang="zh-TW" sz="2133" dirty="0">
                <a:solidFill>
                  <a:srgbClr val="000000"/>
                </a:solidFill>
                <a:latin typeface="+mj-lt"/>
                <a:ea typeface="MS PGothic" panose="020B0600070205080204" pitchFamily="34" charset="-128"/>
              </a:rPr>
              <a:t>Compliance</a:t>
            </a:r>
            <a:r>
              <a:rPr lang="zh-TW" altLang="en-US" sz="2133" dirty="0">
                <a:solidFill>
                  <a:srgbClr val="000000"/>
                </a:solidFill>
                <a:latin typeface="+mj-lt"/>
                <a:ea typeface="MS PGothic" panose="020B0600070205080204" pitchFamily="34" charset="-128"/>
              </a:rPr>
              <a:t>與作業規則等相關要求</a:t>
            </a:r>
            <a:endParaRPr lang="en-US" sz="2133" dirty="0">
              <a:solidFill>
                <a:srgbClr val="000000"/>
              </a:solidFill>
              <a:latin typeface="+mj-lt"/>
              <a:ea typeface="MS PGothic" panose="020B0600070205080204" pitchFamily="34" charset="-128"/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4885364" y="8717105"/>
            <a:ext cx="1037959" cy="48683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09585" rtl="0" eaLnBrk="1" latinLnBrk="0" hangingPunct="1">
              <a:defRPr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5EE95E1-C791-3D47-8544-3405A1C8C8DB}" type="slidenum">
              <a:rPr lang="ja-JP" altLang="en-US" smtClean="0"/>
              <a:pPr>
                <a:spcAft>
                  <a:spcPts val="600"/>
                </a:spcAft>
              </a:pPr>
              <a:t>4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411249" y="5888658"/>
            <a:ext cx="11388473" cy="502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667" kern="0" dirty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Compliance </a:t>
            </a:r>
            <a:r>
              <a:rPr lang="zh-TW" altLang="en-US" sz="2667" kern="0" dirty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回饋循環機制建立</a:t>
            </a:r>
            <a:r>
              <a:rPr lang="en-US" altLang="ja-JP" sz="2667" kern="0" dirty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2667" kern="0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創造能確實遵守</a:t>
            </a:r>
            <a:r>
              <a:rPr lang="en-US" altLang="zh-TW" sz="2667" kern="0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Compliance</a:t>
            </a:r>
            <a:r>
              <a:rPr lang="zh-TW" altLang="en-US" sz="2667" kern="0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的作業環境</a:t>
            </a:r>
            <a:endParaRPr lang="en-US" altLang="zh-TW" sz="2667" kern="0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5A8B34B-4D2B-C74F-FBA7-DAA3DADF629F}"/>
              </a:ext>
            </a:extLst>
          </p:cNvPr>
          <p:cNvGraphicFramePr>
            <a:graphicFrameLocks noGrp="1"/>
          </p:cNvGraphicFramePr>
          <p:nvPr/>
        </p:nvGraphicFramePr>
        <p:xfrm>
          <a:off x="411249" y="4279781"/>
          <a:ext cx="11371450" cy="154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33">
                  <a:extLst>
                    <a:ext uri="{9D8B030D-6E8A-4147-A177-3AD203B41FA5}">
                      <a16:colId xmlns:a16="http://schemas.microsoft.com/office/drawing/2014/main" val="4157943516"/>
                    </a:ext>
                  </a:extLst>
                </a:gridCol>
                <a:gridCol w="1330901">
                  <a:extLst>
                    <a:ext uri="{9D8B030D-6E8A-4147-A177-3AD203B41FA5}">
                      <a16:colId xmlns:a16="http://schemas.microsoft.com/office/drawing/2014/main" val="155912118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5925575"/>
                    </a:ext>
                  </a:extLst>
                </a:gridCol>
                <a:gridCol w="1323703">
                  <a:extLst>
                    <a:ext uri="{9D8B030D-6E8A-4147-A177-3AD203B41FA5}">
                      <a16:colId xmlns:a16="http://schemas.microsoft.com/office/drawing/2014/main" val="3856367939"/>
                    </a:ext>
                  </a:extLst>
                </a:gridCol>
                <a:gridCol w="1314995">
                  <a:extLst>
                    <a:ext uri="{9D8B030D-6E8A-4147-A177-3AD203B41FA5}">
                      <a16:colId xmlns:a16="http://schemas.microsoft.com/office/drawing/2014/main" val="3341939629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1113523756"/>
                    </a:ext>
                  </a:extLst>
                </a:gridCol>
                <a:gridCol w="1245327">
                  <a:extLst>
                    <a:ext uri="{9D8B030D-6E8A-4147-A177-3AD203B41FA5}">
                      <a16:colId xmlns:a16="http://schemas.microsoft.com/office/drawing/2014/main" val="3214652985"/>
                    </a:ext>
                  </a:extLst>
                </a:gridCol>
                <a:gridCol w="1323703">
                  <a:extLst>
                    <a:ext uri="{9D8B030D-6E8A-4147-A177-3AD203B41FA5}">
                      <a16:colId xmlns:a16="http://schemas.microsoft.com/office/drawing/2014/main" val="4134320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Compliance </a:t>
                      </a:r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回饋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YF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CF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EF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JF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KF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四課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合計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45593"/>
                  </a:ext>
                </a:extLst>
              </a:tr>
              <a:tr h="433832">
                <a:tc>
                  <a:txBody>
                    <a:bodyPr/>
                    <a:lstStyle/>
                    <a:p>
                      <a:pPr algn="dist"/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問題及建議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6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0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改善措施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02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Compliance</a:t>
                      </a:r>
                      <a:r>
                        <a:rPr kumimoji="1" lang="zh-TW" altLang="en-US" sz="1600" dirty="0">
                          <a:solidFill>
                            <a:srgbClr val="000000"/>
                          </a:solidFill>
                          <a:latin typeface="+mn-lt"/>
                        </a:rPr>
                        <a:t>改善率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100</a:t>
                      </a:r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%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50%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100</a:t>
                      </a:r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%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 dirty="0">
                          <a:solidFill>
                            <a:srgbClr val="000000"/>
                          </a:solidFill>
                          <a:latin typeface="+mn-lt"/>
                        </a:rPr>
                        <a:t>100</a:t>
                      </a:r>
                      <a:r>
                        <a:rPr kumimoji="1" lang="en-US" altLang="ja-JP" sz="1600" dirty="0">
                          <a:solidFill>
                            <a:srgbClr val="000000"/>
                          </a:solidFill>
                          <a:latin typeface="+mn-lt"/>
                        </a:rPr>
                        <a:t>%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600">
                          <a:solidFill>
                            <a:srgbClr val="000000"/>
                          </a:solidFill>
                          <a:latin typeface="+mn-lt"/>
                        </a:rPr>
                        <a:t>83%</a:t>
                      </a:r>
                      <a:endParaRPr kumimoji="1" lang="ja-JP" alt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775069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D3C004-79B4-2414-8FDA-C76CD600F70A}"/>
              </a:ext>
            </a:extLst>
          </p:cNvPr>
          <p:cNvSpPr txBox="1"/>
          <p:nvPr/>
        </p:nvSpPr>
        <p:spPr>
          <a:xfrm>
            <a:off x="8839910" y="1341851"/>
            <a:ext cx="2462221" cy="318100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67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步驟</a:t>
            </a:r>
            <a:r>
              <a:rPr lang="zh-TW" altLang="en-US" sz="533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67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③．意見改善後回饋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C72414-C3B9-6D6B-27E7-08996C7194C7}"/>
              </a:ext>
            </a:extLst>
          </p:cNvPr>
          <p:cNvSpPr txBox="1"/>
          <p:nvPr/>
        </p:nvSpPr>
        <p:spPr>
          <a:xfrm>
            <a:off x="8839679" y="2664485"/>
            <a:ext cx="27568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步驟</a:t>
            </a:r>
            <a:r>
              <a:rPr lang="zh-TW" altLang="en-US" sz="667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④．回饋循環機制建立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41AB74-F6F6-1C37-67F6-B1AD0343BCEB}"/>
              </a:ext>
            </a:extLst>
          </p:cNvPr>
          <p:cNvSpPr txBox="1"/>
          <p:nvPr/>
        </p:nvSpPr>
        <p:spPr>
          <a:xfrm>
            <a:off x="273709" y="3908964"/>
            <a:ext cx="4289583" cy="359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733" b="1" u="sng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733" b="1" u="sng" dirty="0"/>
              <a:t>各窯 </a:t>
            </a:r>
            <a:r>
              <a:rPr lang="en-US" altLang="zh-TW" sz="1733" b="1" u="sng" dirty="0"/>
              <a:t>Compliance</a:t>
            </a:r>
            <a:r>
              <a:rPr lang="zh-TW" altLang="en-US" sz="1733" b="1" u="sng" dirty="0"/>
              <a:t>回饋改善率統計</a:t>
            </a:r>
          </a:p>
        </p:txBody>
      </p:sp>
      <p:pic>
        <p:nvPicPr>
          <p:cNvPr id="26" name="圖形 25" descr="業績成長 以實心填滿">
            <a:extLst>
              <a:ext uri="{FF2B5EF4-FFF2-40B4-BE49-F238E27FC236}">
                <a16:creationId xmlns:a16="http://schemas.microsoft.com/office/drawing/2014/main" id="{71D4CC51-9ADF-9AF0-90A8-27F349AF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705" y="3029701"/>
            <a:ext cx="984640" cy="984640"/>
          </a:xfrm>
          <a:prstGeom prst="rect">
            <a:avLst/>
          </a:prstGeom>
        </p:spPr>
      </p:pic>
      <p:pic>
        <p:nvPicPr>
          <p:cNvPr id="38" name="圖形 37" descr="行銷 以實心填滿">
            <a:extLst>
              <a:ext uri="{FF2B5EF4-FFF2-40B4-BE49-F238E27FC236}">
                <a16:creationId xmlns:a16="http://schemas.microsoft.com/office/drawing/2014/main" id="{912452DE-0412-C5E0-1D38-08670A4D3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8385" y="1723097"/>
            <a:ext cx="774104" cy="774104"/>
          </a:xfrm>
          <a:prstGeom prst="rect">
            <a:avLst/>
          </a:prstGeom>
        </p:spPr>
      </p:pic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39C7EC41-B81A-48E3-1C64-D143363DB20B}"/>
              </a:ext>
            </a:extLst>
          </p:cNvPr>
          <p:cNvGrpSpPr/>
          <p:nvPr/>
        </p:nvGrpSpPr>
        <p:grpSpPr>
          <a:xfrm>
            <a:off x="297441" y="1306775"/>
            <a:ext cx="3630569" cy="2416191"/>
            <a:chOff x="177363" y="980081"/>
            <a:chExt cx="2722927" cy="1812143"/>
          </a:xfrm>
        </p:grpSpPr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614A830E-18BD-4FCC-76AF-B5E05AFF524D}"/>
                </a:ext>
              </a:extLst>
            </p:cNvPr>
            <p:cNvSpPr txBox="1"/>
            <p:nvPr/>
          </p:nvSpPr>
          <p:spPr>
            <a:xfrm>
              <a:off x="177363" y="980081"/>
              <a:ext cx="2722927" cy="346249"/>
            </a:xfrm>
            <a:prstGeom prst="rect">
              <a:avLst/>
            </a:prstGeom>
            <a:solidFill>
              <a:srgbClr val="FFFFCC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endParaRPr kumimoji="1" lang="zh-TW" altLang="en-US" sz="2400" dirty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8421D84-D079-7ECF-AFE2-48DC5BD14C4A}"/>
                </a:ext>
              </a:extLst>
            </p:cNvPr>
            <p:cNvSpPr txBox="1"/>
            <p:nvPr/>
          </p:nvSpPr>
          <p:spPr>
            <a:xfrm>
              <a:off x="409420" y="999674"/>
              <a:ext cx="2361571" cy="238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zh-TW" altLang="en-US" sz="1467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步驟</a:t>
              </a:r>
              <a:r>
                <a:rPr lang="zh-TW" altLang="en-US" sz="533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467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①</a:t>
              </a:r>
              <a:r>
                <a:rPr lang="zh-TW" altLang="en-US" sz="1467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．</a:t>
              </a:r>
              <a:r>
                <a:rPr lang="en-US" altLang="zh-TW" sz="1467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Compliance</a:t>
              </a:r>
              <a:r>
                <a:rPr lang="zh-TW" altLang="en-US" sz="1467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重要性說明</a:t>
              </a:r>
            </a:p>
          </p:txBody>
        </p:sp>
        <p:pic>
          <p:nvPicPr>
            <p:cNvPr id="40" name="圖形 39" descr="男教授 以實心填滿">
              <a:extLst>
                <a:ext uri="{FF2B5EF4-FFF2-40B4-BE49-F238E27FC236}">
                  <a16:creationId xmlns:a16="http://schemas.microsoft.com/office/drawing/2014/main" id="{C801EB84-B203-92F8-E69B-D55B5AD6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8408" y="1296431"/>
              <a:ext cx="606178" cy="606178"/>
            </a:xfrm>
            <a:prstGeom prst="rect">
              <a:avLst/>
            </a:prstGeom>
          </p:spPr>
        </p:pic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067CF07E-083B-B79E-80C2-C7878C1986A7}"/>
                </a:ext>
              </a:extLst>
            </p:cNvPr>
            <p:cNvGrpSpPr/>
            <p:nvPr/>
          </p:nvGrpSpPr>
          <p:grpSpPr>
            <a:xfrm>
              <a:off x="715297" y="2389290"/>
              <a:ext cx="1310502" cy="402934"/>
              <a:chOff x="1008770" y="1949461"/>
              <a:chExt cx="1310502" cy="40293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B591BADF-8D2B-5244-3F79-14626184A575}"/>
                  </a:ext>
                </a:extLst>
              </p:cNvPr>
              <p:cNvGrpSpPr/>
              <p:nvPr/>
            </p:nvGrpSpPr>
            <p:grpSpPr>
              <a:xfrm>
                <a:off x="1008770" y="1978539"/>
                <a:ext cx="691715" cy="373856"/>
                <a:chOff x="1962656" y="2257069"/>
                <a:chExt cx="691715" cy="373856"/>
              </a:xfrm>
            </p:grpSpPr>
            <p:sp>
              <p:nvSpPr>
                <p:cNvPr id="60" name="手繪多邊形: 圖案 59">
                  <a:extLst>
                    <a:ext uri="{FF2B5EF4-FFF2-40B4-BE49-F238E27FC236}">
                      <a16:creationId xmlns:a16="http://schemas.microsoft.com/office/drawing/2014/main" id="{F4AEEFA9-57D7-159A-C54E-06B73B8DAA3A}"/>
                    </a:ext>
                  </a:extLst>
                </p:cNvPr>
                <p:cNvSpPr/>
                <p:nvPr/>
              </p:nvSpPr>
              <p:spPr>
                <a:xfrm>
                  <a:off x="2432048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1" name="手繪多邊形: 圖案 60">
                  <a:extLst>
                    <a:ext uri="{FF2B5EF4-FFF2-40B4-BE49-F238E27FC236}">
                      <a16:creationId xmlns:a16="http://schemas.microsoft.com/office/drawing/2014/main" id="{5BE39638-D2B6-63F4-CA90-FCACE3784F0E}"/>
                    </a:ext>
                  </a:extLst>
                </p:cNvPr>
                <p:cNvSpPr/>
                <p:nvPr/>
              </p:nvSpPr>
              <p:spPr>
                <a:xfrm>
                  <a:off x="2036760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2" name="手繪多邊形: 圖案 61">
                  <a:extLst>
                    <a:ext uri="{FF2B5EF4-FFF2-40B4-BE49-F238E27FC236}">
                      <a16:creationId xmlns:a16="http://schemas.microsoft.com/office/drawing/2014/main" id="{5F5F7D5D-0E2E-2644-F069-B607E4EAB039}"/>
                    </a:ext>
                  </a:extLst>
                </p:cNvPr>
                <p:cNvSpPr/>
                <p:nvPr/>
              </p:nvSpPr>
              <p:spPr>
                <a:xfrm>
                  <a:off x="2385756" y="2425376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3" name="手繪多邊形: 圖案 62">
                  <a:extLst>
                    <a:ext uri="{FF2B5EF4-FFF2-40B4-BE49-F238E27FC236}">
                      <a16:creationId xmlns:a16="http://schemas.microsoft.com/office/drawing/2014/main" id="{D336FB4E-BC30-5D9B-6715-E0123DC7AA92}"/>
                    </a:ext>
                  </a:extLst>
                </p:cNvPr>
                <p:cNvSpPr/>
                <p:nvPr/>
              </p:nvSpPr>
              <p:spPr>
                <a:xfrm>
                  <a:off x="1962656" y="2425376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4" name="手繪多邊形: 圖案 63">
                  <a:extLst>
                    <a:ext uri="{FF2B5EF4-FFF2-40B4-BE49-F238E27FC236}">
                      <a16:creationId xmlns:a16="http://schemas.microsoft.com/office/drawing/2014/main" id="{19E0BC37-223D-FAFF-83AE-E0B0EAA37980}"/>
                    </a:ext>
                  </a:extLst>
                </p:cNvPr>
                <p:cNvSpPr/>
                <p:nvPr/>
              </p:nvSpPr>
              <p:spPr>
                <a:xfrm>
                  <a:off x="2160299" y="2483096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5" name="手繪多邊形: 圖案 64">
                  <a:extLst>
                    <a:ext uri="{FF2B5EF4-FFF2-40B4-BE49-F238E27FC236}">
                      <a16:creationId xmlns:a16="http://schemas.microsoft.com/office/drawing/2014/main" id="{3A524938-CE5A-9164-ADBA-95B453D0EFF9}"/>
                    </a:ext>
                  </a:extLst>
                </p:cNvPr>
                <p:cNvSpPr/>
                <p:nvPr/>
              </p:nvSpPr>
              <p:spPr>
                <a:xfrm>
                  <a:off x="2234404" y="2314696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91AC9761-784F-A484-03C1-8755D349E163}"/>
                  </a:ext>
                </a:extLst>
              </p:cNvPr>
              <p:cNvGrpSpPr/>
              <p:nvPr/>
            </p:nvGrpSpPr>
            <p:grpSpPr>
              <a:xfrm>
                <a:off x="1627557" y="1949461"/>
                <a:ext cx="691715" cy="373856"/>
                <a:chOff x="1962656" y="2257069"/>
                <a:chExt cx="691715" cy="373856"/>
              </a:xfrm>
            </p:grpSpPr>
            <p:sp>
              <p:nvSpPr>
                <p:cNvPr id="68" name="手繪多邊形: 圖案 67">
                  <a:extLst>
                    <a:ext uri="{FF2B5EF4-FFF2-40B4-BE49-F238E27FC236}">
                      <a16:creationId xmlns:a16="http://schemas.microsoft.com/office/drawing/2014/main" id="{067E5711-08BA-8139-3DC3-1850672E5C17}"/>
                    </a:ext>
                  </a:extLst>
                </p:cNvPr>
                <p:cNvSpPr/>
                <p:nvPr/>
              </p:nvSpPr>
              <p:spPr>
                <a:xfrm>
                  <a:off x="2432048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69" name="手繪多邊形: 圖案 68">
                  <a:extLst>
                    <a:ext uri="{FF2B5EF4-FFF2-40B4-BE49-F238E27FC236}">
                      <a16:creationId xmlns:a16="http://schemas.microsoft.com/office/drawing/2014/main" id="{5E77F681-092F-B19B-48D1-E29B2B333642}"/>
                    </a:ext>
                  </a:extLst>
                </p:cNvPr>
                <p:cNvSpPr/>
                <p:nvPr/>
              </p:nvSpPr>
              <p:spPr>
                <a:xfrm>
                  <a:off x="2036760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70" name="手繪多邊形: 圖案 69">
                  <a:extLst>
                    <a:ext uri="{FF2B5EF4-FFF2-40B4-BE49-F238E27FC236}">
                      <a16:creationId xmlns:a16="http://schemas.microsoft.com/office/drawing/2014/main" id="{AA34B092-A235-95C9-653F-1EAFA52DC8FC}"/>
                    </a:ext>
                  </a:extLst>
                </p:cNvPr>
                <p:cNvSpPr/>
                <p:nvPr/>
              </p:nvSpPr>
              <p:spPr>
                <a:xfrm>
                  <a:off x="2385756" y="2425376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71" name="手繪多邊形: 圖案 70">
                  <a:extLst>
                    <a:ext uri="{FF2B5EF4-FFF2-40B4-BE49-F238E27FC236}">
                      <a16:creationId xmlns:a16="http://schemas.microsoft.com/office/drawing/2014/main" id="{133DBD6C-C88C-1694-289F-FD57725FFE83}"/>
                    </a:ext>
                  </a:extLst>
                </p:cNvPr>
                <p:cNvSpPr/>
                <p:nvPr/>
              </p:nvSpPr>
              <p:spPr>
                <a:xfrm>
                  <a:off x="1962656" y="2425376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72" name="手繪多邊形: 圖案 71">
                  <a:extLst>
                    <a:ext uri="{FF2B5EF4-FFF2-40B4-BE49-F238E27FC236}">
                      <a16:creationId xmlns:a16="http://schemas.microsoft.com/office/drawing/2014/main" id="{AA674C06-C5E1-7E75-A9FF-AA9A683559AF}"/>
                    </a:ext>
                  </a:extLst>
                </p:cNvPr>
                <p:cNvSpPr/>
                <p:nvPr/>
              </p:nvSpPr>
              <p:spPr>
                <a:xfrm>
                  <a:off x="2160299" y="2483096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73" name="手繪多邊形: 圖案 72">
                  <a:extLst>
                    <a:ext uri="{FF2B5EF4-FFF2-40B4-BE49-F238E27FC236}">
                      <a16:creationId xmlns:a16="http://schemas.microsoft.com/office/drawing/2014/main" id="{9B3554B9-4B40-71A8-B553-F00D0C68E4E7}"/>
                    </a:ext>
                  </a:extLst>
                </p:cNvPr>
                <p:cNvSpPr/>
                <p:nvPr/>
              </p:nvSpPr>
              <p:spPr>
                <a:xfrm>
                  <a:off x="2234404" y="2314696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</p:grp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8B02B10A-4D29-0E9C-FD9B-391D49E88863}"/>
                </a:ext>
              </a:extLst>
            </p:cNvPr>
            <p:cNvSpPr txBox="1"/>
            <p:nvPr/>
          </p:nvSpPr>
          <p:spPr>
            <a:xfrm>
              <a:off x="395669" y="1511115"/>
              <a:ext cx="613390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D</a:t>
              </a:r>
              <a:r>
                <a:rPr kumimoji="1" lang="zh-TW" altLang="en-US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階</a:t>
              </a:r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(</a:t>
              </a:r>
              <a:r>
                <a:rPr kumimoji="1" lang="zh-TW" altLang="en-US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課長</a:t>
              </a:r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)</a:t>
              </a: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015230F2-357C-1ED5-1B76-48F634833CE3}"/>
                </a:ext>
              </a:extLst>
            </p:cNvPr>
            <p:cNvSpPr txBox="1"/>
            <p:nvPr/>
          </p:nvSpPr>
          <p:spPr>
            <a:xfrm>
              <a:off x="2045588" y="2480367"/>
              <a:ext cx="490760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A.B</a:t>
              </a:r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階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66C616E5-8AB9-803A-B4F5-A2C77DCF5B60}"/>
                </a:ext>
              </a:extLst>
            </p:cNvPr>
            <p:cNvSpPr txBox="1"/>
            <p:nvPr/>
          </p:nvSpPr>
          <p:spPr>
            <a:xfrm>
              <a:off x="1627926" y="1393010"/>
              <a:ext cx="1081913" cy="34624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Compliance</a:t>
              </a:r>
              <a:endParaRPr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遵守重要性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DF24B62-28FB-0364-F932-E40969E817CD}"/>
                </a:ext>
              </a:extLst>
            </p:cNvPr>
            <p:cNvSpPr txBox="1"/>
            <p:nvPr/>
          </p:nvSpPr>
          <p:spPr>
            <a:xfrm>
              <a:off x="1631947" y="1790160"/>
              <a:ext cx="1073436" cy="20774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違反風險及後果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D6FEB9A-5063-4962-4247-DD668B956805}"/>
                </a:ext>
              </a:extLst>
            </p:cNvPr>
            <p:cNvSpPr txBox="1"/>
            <p:nvPr/>
          </p:nvSpPr>
          <p:spPr>
            <a:xfrm>
              <a:off x="1631947" y="2038421"/>
              <a:ext cx="1073436" cy="2077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具體案例說明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0" name="箭號: 有線條的向右箭號 79">
              <a:extLst>
                <a:ext uri="{FF2B5EF4-FFF2-40B4-BE49-F238E27FC236}">
                  <a16:creationId xmlns:a16="http://schemas.microsoft.com/office/drawing/2014/main" id="{BD13C889-9642-B06E-EBEA-B2731482C993}"/>
                </a:ext>
              </a:extLst>
            </p:cNvPr>
            <p:cNvSpPr/>
            <p:nvPr/>
          </p:nvSpPr>
          <p:spPr>
            <a:xfrm rot="5400000">
              <a:off x="1009846" y="1898025"/>
              <a:ext cx="392757" cy="459030"/>
            </a:xfrm>
            <a:prstGeom prst="striped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67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78BBC7F7-3920-3515-C1B6-A2D232BB92DC}"/>
              </a:ext>
            </a:extLst>
          </p:cNvPr>
          <p:cNvGrpSpPr/>
          <p:nvPr/>
        </p:nvGrpSpPr>
        <p:grpSpPr>
          <a:xfrm>
            <a:off x="4025696" y="1325837"/>
            <a:ext cx="3843188" cy="2677673"/>
            <a:chOff x="3019272" y="994377"/>
            <a:chExt cx="2882391" cy="2008255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722D0EBD-8036-50B0-6B4F-456DB5ED4721}"/>
                </a:ext>
              </a:extLst>
            </p:cNvPr>
            <p:cNvSpPr txBox="1"/>
            <p:nvPr/>
          </p:nvSpPr>
          <p:spPr>
            <a:xfrm>
              <a:off x="3019272" y="994377"/>
              <a:ext cx="2882391" cy="346249"/>
            </a:xfrm>
            <a:prstGeom prst="rect">
              <a:avLst/>
            </a:prstGeom>
            <a:solidFill>
              <a:srgbClr val="CCECFF">
                <a:alpha val="49804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endParaRPr kumimoji="1" lang="zh-TW" altLang="en-US" sz="2400" dirty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988260B-E117-5A0B-9606-8DF97EB9C655}"/>
                </a:ext>
              </a:extLst>
            </p:cNvPr>
            <p:cNvSpPr txBox="1"/>
            <p:nvPr/>
          </p:nvSpPr>
          <p:spPr>
            <a:xfrm>
              <a:off x="3431988" y="1034821"/>
              <a:ext cx="2096204" cy="2385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3CC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zh-TW" altLang="en-US" sz="14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 (本文)"/>
                </a:rPr>
                <a:t>步驟</a:t>
              </a:r>
              <a:r>
                <a:rPr lang="zh-TW" altLang="en-US" sz="533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 (本文)"/>
                </a:rPr>
                <a:t> </a:t>
              </a:r>
              <a:r>
                <a:rPr lang="zh-TW" altLang="en-US" sz="14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 (本文)"/>
                </a:rPr>
                <a:t>②．執行困難及建議提出</a:t>
              </a:r>
            </a:p>
          </p:txBody>
        </p:sp>
        <p:pic>
          <p:nvPicPr>
            <p:cNvPr id="36" name="圖形 35" descr="男性形象 以實心填滿">
              <a:extLst>
                <a:ext uri="{FF2B5EF4-FFF2-40B4-BE49-F238E27FC236}">
                  <a16:creationId xmlns:a16="http://schemas.microsoft.com/office/drawing/2014/main" id="{A8830DEC-8CD2-5346-8D7E-5B8920BB7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8460" y="1380008"/>
              <a:ext cx="479109" cy="479109"/>
            </a:xfrm>
            <a:prstGeom prst="rect">
              <a:avLst/>
            </a:prstGeom>
          </p:spPr>
        </p:pic>
        <p:sp>
          <p:nvSpPr>
            <p:cNvPr id="83" name="箭號: 有線條的向右箭號 82">
              <a:extLst>
                <a:ext uri="{FF2B5EF4-FFF2-40B4-BE49-F238E27FC236}">
                  <a16:creationId xmlns:a16="http://schemas.microsoft.com/office/drawing/2014/main" id="{65026895-6E2F-CA6F-3BEE-F5129AF7871A}"/>
                </a:ext>
              </a:extLst>
            </p:cNvPr>
            <p:cNvSpPr/>
            <p:nvPr/>
          </p:nvSpPr>
          <p:spPr>
            <a:xfrm rot="16200000">
              <a:off x="4179845" y="1874100"/>
              <a:ext cx="466813" cy="459030"/>
            </a:xfrm>
            <a:prstGeom prst="strip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67" dirty="0">
                <a:solidFill>
                  <a:srgbClr val="404040"/>
                </a:solidFill>
              </a:endParaRPr>
            </a:p>
          </p:txBody>
        </p:sp>
        <p:pic>
          <p:nvPicPr>
            <p:cNvPr id="84" name="圖形 83" descr="男教授 以實心填滿">
              <a:extLst>
                <a:ext uri="{FF2B5EF4-FFF2-40B4-BE49-F238E27FC236}">
                  <a16:creationId xmlns:a16="http://schemas.microsoft.com/office/drawing/2014/main" id="{3A0479C3-B8A2-79BF-36CD-1C2291C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18807" y="1668172"/>
              <a:ext cx="540900" cy="540900"/>
            </a:xfrm>
            <a:prstGeom prst="rect">
              <a:avLst/>
            </a:prstGeom>
          </p:spPr>
        </p:pic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DB5A8E4-F9DE-5111-1C43-6A5299F441D6}"/>
                </a:ext>
              </a:extLst>
            </p:cNvPr>
            <p:cNvSpPr txBox="1"/>
            <p:nvPr/>
          </p:nvSpPr>
          <p:spPr>
            <a:xfrm>
              <a:off x="3121471" y="1705023"/>
              <a:ext cx="613390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D</a:t>
              </a:r>
              <a:r>
                <a:rPr kumimoji="1" lang="zh-TW" altLang="en-US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階</a:t>
              </a:r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(</a:t>
              </a:r>
              <a:r>
                <a:rPr kumimoji="1" lang="zh-TW" altLang="en-US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課長</a:t>
              </a:r>
              <a:r>
                <a:rPr kumimoji="1" lang="en-US" altLang="zh-TW" sz="1067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)</a:t>
              </a: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3C89883F-36F6-3491-E328-211026BE26A9}"/>
                </a:ext>
              </a:extLst>
            </p:cNvPr>
            <p:cNvSpPr txBox="1"/>
            <p:nvPr/>
          </p:nvSpPr>
          <p:spPr>
            <a:xfrm>
              <a:off x="3678668" y="1393010"/>
              <a:ext cx="604973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67" dirty="0">
                  <a:solidFill>
                    <a:srgbClr val="9966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</a:t>
              </a:r>
              <a:r>
                <a:rPr kumimoji="1" lang="zh-TW" altLang="en-US" sz="1067" dirty="0">
                  <a:solidFill>
                    <a:srgbClr val="9966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階</a:t>
              </a:r>
              <a:r>
                <a:rPr kumimoji="1" lang="en-US" altLang="zh-TW" sz="1067" dirty="0">
                  <a:solidFill>
                    <a:srgbClr val="9966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(</a:t>
              </a:r>
              <a:r>
                <a:rPr kumimoji="1" lang="zh-TW" altLang="en-US" sz="1067" dirty="0">
                  <a:solidFill>
                    <a:srgbClr val="9966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主任</a:t>
              </a:r>
              <a:r>
                <a:rPr kumimoji="1" lang="en-US" altLang="zh-TW" sz="1067" dirty="0">
                  <a:solidFill>
                    <a:srgbClr val="9966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)</a:t>
              </a: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F301A673-0799-6580-7A23-B6C7F9CA5877}"/>
                </a:ext>
              </a:extLst>
            </p:cNvPr>
            <p:cNvSpPr txBox="1"/>
            <p:nvPr/>
          </p:nvSpPr>
          <p:spPr>
            <a:xfrm>
              <a:off x="3222313" y="2449009"/>
              <a:ext cx="490760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A.B</a:t>
              </a:r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階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D6126809-73A8-5DEB-1103-C0A4135EF3CE}"/>
                </a:ext>
              </a:extLst>
            </p:cNvPr>
            <p:cNvSpPr txBox="1"/>
            <p:nvPr/>
          </p:nvSpPr>
          <p:spPr>
            <a:xfrm>
              <a:off x="4736523" y="1601892"/>
              <a:ext cx="1081913" cy="207749"/>
            </a:xfrm>
            <a:prstGeom prst="rect">
              <a:avLst/>
            </a:prstGeom>
            <a:solidFill>
              <a:srgbClr val="CC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規則認知缺乏</a:t>
              </a:r>
              <a:endParaRPr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0235EF86-2132-A687-4436-18108AF3C2E0}"/>
                </a:ext>
              </a:extLst>
            </p:cNvPr>
            <p:cNvSpPr txBox="1"/>
            <p:nvPr/>
          </p:nvSpPr>
          <p:spPr>
            <a:xfrm>
              <a:off x="4739372" y="1855355"/>
              <a:ext cx="1079064" cy="207749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工具不足不良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3C1DC403-DD94-2D67-6947-ED1EA6A68A48}"/>
                </a:ext>
              </a:extLst>
            </p:cNvPr>
            <p:cNvSpPr txBox="1"/>
            <p:nvPr/>
          </p:nvSpPr>
          <p:spPr>
            <a:xfrm>
              <a:off x="4740544" y="2103616"/>
              <a:ext cx="1073436" cy="207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作業時間限制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4191BFC7-D459-03D1-3447-040518126388}"/>
                </a:ext>
              </a:extLst>
            </p:cNvPr>
            <p:cNvGrpSpPr/>
            <p:nvPr/>
          </p:nvGrpSpPr>
          <p:grpSpPr>
            <a:xfrm>
              <a:off x="3601665" y="2088232"/>
              <a:ext cx="1423961" cy="914400"/>
              <a:chOff x="3764618" y="2210966"/>
              <a:chExt cx="1423961" cy="914400"/>
            </a:xfrm>
          </p:grpSpPr>
          <p:pic>
            <p:nvPicPr>
              <p:cNvPr id="54" name="圖形 53" descr="集體討論 以實心填滿">
                <a:extLst>
                  <a:ext uri="{FF2B5EF4-FFF2-40B4-BE49-F238E27FC236}">
                    <a16:creationId xmlns:a16="http://schemas.microsoft.com/office/drawing/2014/main" id="{5AB47D5A-934F-AA8E-DD3A-9E9480A5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764618" y="2210966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41B6C801-E515-7F91-B7FF-BC81D305B9F8}"/>
                  </a:ext>
                </a:extLst>
              </p:cNvPr>
              <p:cNvGrpSpPr/>
              <p:nvPr/>
            </p:nvGrpSpPr>
            <p:grpSpPr>
              <a:xfrm>
                <a:off x="4496864" y="2616956"/>
                <a:ext cx="691715" cy="373856"/>
                <a:chOff x="1949594" y="2289724"/>
                <a:chExt cx="691715" cy="373856"/>
              </a:xfrm>
            </p:grpSpPr>
            <p:sp>
              <p:nvSpPr>
                <p:cNvPr id="93" name="手繪多邊形: 圖案 92">
                  <a:extLst>
                    <a:ext uri="{FF2B5EF4-FFF2-40B4-BE49-F238E27FC236}">
                      <a16:creationId xmlns:a16="http://schemas.microsoft.com/office/drawing/2014/main" id="{58E3CF71-975A-11B6-2904-54F86717C815}"/>
                    </a:ext>
                  </a:extLst>
                </p:cNvPr>
                <p:cNvSpPr/>
                <p:nvPr/>
              </p:nvSpPr>
              <p:spPr>
                <a:xfrm>
                  <a:off x="2418986" y="2289724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94" name="手繪多邊形: 圖案 93">
                  <a:extLst>
                    <a:ext uri="{FF2B5EF4-FFF2-40B4-BE49-F238E27FC236}">
                      <a16:creationId xmlns:a16="http://schemas.microsoft.com/office/drawing/2014/main" id="{C8B69DCC-5914-591E-4A15-21D12CF1534B}"/>
                    </a:ext>
                  </a:extLst>
                </p:cNvPr>
                <p:cNvSpPr/>
                <p:nvPr/>
              </p:nvSpPr>
              <p:spPr>
                <a:xfrm>
                  <a:off x="2023698" y="2289724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95" name="手繪多邊形: 圖案 94">
                  <a:extLst>
                    <a:ext uri="{FF2B5EF4-FFF2-40B4-BE49-F238E27FC236}">
                      <a16:creationId xmlns:a16="http://schemas.microsoft.com/office/drawing/2014/main" id="{01AD9BAF-B618-212F-C584-37A47E9D813B}"/>
                    </a:ext>
                  </a:extLst>
                </p:cNvPr>
                <p:cNvSpPr/>
                <p:nvPr/>
              </p:nvSpPr>
              <p:spPr>
                <a:xfrm>
                  <a:off x="2372694" y="2458031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96" name="手繪多邊形: 圖案 95">
                  <a:extLst>
                    <a:ext uri="{FF2B5EF4-FFF2-40B4-BE49-F238E27FC236}">
                      <a16:creationId xmlns:a16="http://schemas.microsoft.com/office/drawing/2014/main" id="{43FEA9D9-E799-8400-1127-D96973D10902}"/>
                    </a:ext>
                  </a:extLst>
                </p:cNvPr>
                <p:cNvSpPr/>
                <p:nvPr/>
              </p:nvSpPr>
              <p:spPr>
                <a:xfrm>
                  <a:off x="1949594" y="2458031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97" name="手繪多邊形: 圖案 96">
                  <a:extLst>
                    <a:ext uri="{FF2B5EF4-FFF2-40B4-BE49-F238E27FC236}">
                      <a16:creationId xmlns:a16="http://schemas.microsoft.com/office/drawing/2014/main" id="{73C566D8-5435-E8C7-139A-7E88C77BB9D5}"/>
                    </a:ext>
                  </a:extLst>
                </p:cNvPr>
                <p:cNvSpPr/>
                <p:nvPr/>
              </p:nvSpPr>
              <p:spPr>
                <a:xfrm>
                  <a:off x="2147237" y="2515751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98" name="手繪多邊形: 圖案 97">
                  <a:extLst>
                    <a:ext uri="{FF2B5EF4-FFF2-40B4-BE49-F238E27FC236}">
                      <a16:creationId xmlns:a16="http://schemas.microsoft.com/office/drawing/2014/main" id="{561E3903-AC41-0278-64A2-58468CD540EA}"/>
                    </a:ext>
                  </a:extLst>
                </p:cNvPr>
                <p:cNvSpPr/>
                <p:nvPr/>
              </p:nvSpPr>
              <p:spPr>
                <a:xfrm>
                  <a:off x="2221342" y="2347351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</p:grpSp>
      </p:grp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BC4C6E1D-EC8B-B1FF-EA03-E467F28DD724}"/>
              </a:ext>
            </a:extLst>
          </p:cNvPr>
          <p:cNvSpPr txBox="1"/>
          <p:nvPr/>
        </p:nvSpPr>
        <p:spPr>
          <a:xfrm>
            <a:off x="9637292" y="2353573"/>
            <a:ext cx="59343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067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事務所</a:t>
            </a:r>
            <a:endParaRPr kumimoji="1" lang="en-US" altLang="zh-TW" sz="1067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B06E9A06-4A02-EB02-83E4-A4540B4A9A0E}"/>
              </a:ext>
            </a:extLst>
          </p:cNvPr>
          <p:cNvGrpSpPr/>
          <p:nvPr/>
        </p:nvGrpSpPr>
        <p:grpSpPr>
          <a:xfrm>
            <a:off x="10503643" y="1768983"/>
            <a:ext cx="1391691" cy="820447"/>
            <a:chOff x="7773762" y="1326737"/>
            <a:chExt cx="1043768" cy="615335"/>
          </a:xfrm>
        </p:grpSpPr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6A22D59A-9B42-AF11-0918-3AF1019CE79B}"/>
                </a:ext>
              </a:extLst>
            </p:cNvPr>
            <p:cNvGrpSpPr/>
            <p:nvPr/>
          </p:nvGrpSpPr>
          <p:grpSpPr>
            <a:xfrm>
              <a:off x="7773762" y="1582612"/>
              <a:ext cx="1033596" cy="359460"/>
              <a:chOff x="6738974" y="-213635"/>
              <a:chExt cx="1033596" cy="359460"/>
            </a:xfrm>
          </p:grpSpPr>
          <p:grpSp>
            <p:nvGrpSpPr>
              <p:cNvPr id="133" name="群組 132">
                <a:extLst>
                  <a:ext uri="{FF2B5EF4-FFF2-40B4-BE49-F238E27FC236}">
                    <a16:creationId xmlns:a16="http://schemas.microsoft.com/office/drawing/2014/main" id="{0979106E-F25B-3F6D-7F5F-85C40BFEA033}"/>
                  </a:ext>
                </a:extLst>
              </p:cNvPr>
              <p:cNvGrpSpPr/>
              <p:nvPr/>
            </p:nvGrpSpPr>
            <p:grpSpPr>
              <a:xfrm>
                <a:off x="6738974" y="-207781"/>
                <a:ext cx="543495" cy="353606"/>
                <a:chOff x="1962656" y="2257069"/>
                <a:chExt cx="691715" cy="373856"/>
              </a:xfrm>
            </p:grpSpPr>
            <p:sp>
              <p:nvSpPr>
                <p:cNvPr id="134" name="手繪多邊形: 圖案 133">
                  <a:extLst>
                    <a:ext uri="{FF2B5EF4-FFF2-40B4-BE49-F238E27FC236}">
                      <a16:creationId xmlns:a16="http://schemas.microsoft.com/office/drawing/2014/main" id="{4376AA5C-160E-E20B-ED7B-72B054A00A0F}"/>
                    </a:ext>
                  </a:extLst>
                </p:cNvPr>
                <p:cNvSpPr/>
                <p:nvPr/>
              </p:nvSpPr>
              <p:spPr>
                <a:xfrm>
                  <a:off x="2432048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35" name="手繪多邊形: 圖案 134">
                  <a:extLst>
                    <a:ext uri="{FF2B5EF4-FFF2-40B4-BE49-F238E27FC236}">
                      <a16:creationId xmlns:a16="http://schemas.microsoft.com/office/drawing/2014/main" id="{BDBA15B7-3AB6-14A3-7714-5DB44B1B7172}"/>
                    </a:ext>
                  </a:extLst>
                </p:cNvPr>
                <p:cNvSpPr/>
                <p:nvPr/>
              </p:nvSpPr>
              <p:spPr>
                <a:xfrm>
                  <a:off x="2036760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36" name="手繪多邊形: 圖案 135">
                  <a:extLst>
                    <a:ext uri="{FF2B5EF4-FFF2-40B4-BE49-F238E27FC236}">
                      <a16:creationId xmlns:a16="http://schemas.microsoft.com/office/drawing/2014/main" id="{67824D45-6873-ED2F-AA1F-002023C7B4B7}"/>
                    </a:ext>
                  </a:extLst>
                </p:cNvPr>
                <p:cNvSpPr/>
                <p:nvPr/>
              </p:nvSpPr>
              <p:spPr>
                <a:xfrm>
                  <a:off x="2385756" y="2425376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37" name="手繪多邊形: 圖案 136">
                  <a:extLst>
                    <a:ext uri="{FF2B5EF4-FFF2-40B4-BE49-F238E27FC236}">
                      <a16:creationId xmlns:a16="http://schemas.microsoft.com/office/drawing/2014/main" id="{365D893C-9847-EA92-59D0-6DA0C482B71E}"/>
                    </a:ext>
                  </a:extLst>
                </p:cNvPr>
                <p:cNvSpPr/>
                <p:nvPr/>
              </p:nvSpPr>
              <p:spPr>
                <a:xfrm>
                  <a:off x="1962656" y="2425376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38" name="手繪多邊形: 圖案 137">
                  <a:extLst>
                    <a:ext uri="{FF2B5EF4-FFF2-40B4-BE49-F238E27FC236}">
                      <a16:creationId xmlns:a16="http://schemas.microsoft.com/office/drawing/2014/main" id="{B0F84505-D39A-539D-B406-29125A3410E4}"/>
                    </a:ext>
                  </a:extLst>
                </p:cNvPr>
                <p:cNvSpPr/>
                <p:nvPr/>
              </p:nvSpPr>
              <p:spPr>
                <a:xfrm>
                  <a:off x="2160299" y="2483096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39" name="手繪多邊形: 圖案 138">
                  <a:extLst>
                    <a:ext uri="{FF2B5EF4-FFF2-40B4-BE49-F238E27FC236}">
                      <a16:creationId xmlns:a16="http://schemas.microsoft.com/office/drawing/2014/main" id="{88B6B0B9-452F-6F75-B33D-5A23D612CCA7}"/>
                    </a:ext>
                  </a:extLst>
                </p:cNvPr>
                <p:cNvSpPr/>
                <p:nvPr/>
              </p:nvSpPr>
              <p:spPr>
                <a:xfrm>
                  <a:off x="2234404" y="2314696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412C455C-B7AE-AB09-AF98-176E9FE79CB7}"/>
                  </a:ext>
                </a:extLst>
              </p:cNvPr>
              <p:cNvGrpSpPr/>
              <p:nvPr/>
            </p:nvGrpSpPr>
            <p:grpSpPr>
              <a:xfrm>
                <a:off x="7229075" y="-213635"/>
                <a:ext cx="543495" cy="353606"/>
                <a:chOff x="1962656" y="2257069"/>
                <a:chExt cx="691715" cy="373856"/>
              </a:xfrm>
            </p:grpSpPr>
            <p:sp>
              <p:nvSpPr>
                <p:cNvPr id="148" name="手繪多邊形: 圖案 147">
                  <a:extLst>
                    <a:ext uri="{FF2B5EF4-FFF2-40B4-BE49-F238E27FC236}">
                      <a16:creationId xmlns:a16="http://schemas.microsoft.com/office/drawing/2014/main" id="{772B8697-1816-9475-CF34-12D768BCE8A1}"/>
                    </a:ext>
                  </a:extLst>
                </p:cNvPr>
                <p:cNvSpPr/>
                <p:nvPr/>
              </p:nvSpPr>
              <p:spPr>
                <a:xfrm>
                  <a:off x="2432048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49" name="手繪多邊形: 圖案 148">
                  <a:extLst>
                    <a:ext uri="{FF2B5EF4-FFF2-40B4-BE49-F238E27FC236}">
                      <a16:creationId xmlns:a16="http://schemas.microsoft.com/office/drawing/2014/main" id="{60CED20D-72C7-6B16-4FC5-C5CE02E19B7D}"/>
                    </a:ext>
                  </a:extLst>
                </p:cNvPr>
                <p:cNvSpPr/>
                <p:nvPr/>
              </p:nvSpPr>
              <p:spPr>
                <a:xfrm>
                  <a:off x="2036760" y="2257069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4 h 148209"/>
                    <a:gd name="connsiteX1" fmla="*/ 74104 w 148209"/>
                    <a:gd name="connsiteY1" fmla="*/ 148209 h 148209"/>
                    <a:gd name="connsiteX2" fmla="*/ 0 w 148209"/>
                    <a:gd name="connsiteY2" fmla="*/ 74104 h 148209"/>
                    <a:gd name="connsiteX3" fmla="*/ 74104 w 148209"/>
                    <a:gd name="connsiteY3" fmla="*/ 0 h 148209"/>
                    <a:gd name="connsiteX4" fmla="*/ 148209 w 148209"/>
                    <a:gd name="connsiteY4" fmla="*/ 74104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4"/>
                      </a:moveTo>
                      <a:cubicBezTo>
                        <a:pt x="148209" y="115031"/>
                        <a:pt x="115031" y="148209"/>
                        <a:pt x="74104" y="148209"/>
                      </a:cubicBezTo>
                      <a:cubicBezTo>
                        <a:pt x="33178" y="148209"/>
                        <a:pt x="0" y="115031"/>
                        <a:pt x="0" y="74104"/>
                      </a:cubicBezTo>
                      <a:cubicBezTo>
                        <a:pt x="0" y="33178"/>
                        <a:pt x="33178" y="0"/>
                        <a:pt x="74104" y="0"/>
                      </a:cubicBezTo>
                      <a:cubicBezTo>
                        <a:pt x="115031" y="0"/>
                        <a:pt x="148209" y="33178"/>
                        <a:pt x="148209" y="7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50" name="手繪多邊形: 圖案 149">
                  <a:extLst>
                    <a:ext uri="{FF2B5EF4-FFF2-40B4-BE49-F238E27FC236}">
                      <a16:creationId xmlns:a16="http://schemas.microsoft.com/office/drawing/2014/main" id="{1534DBF2-DE53-0480-9ECF-F1138226665E}"/>
                    </a:ext>
                  </a:extLst>
                </p:cNvPr>
                <p:cNvSpPr/>
                <p:nvPr/>
              </p:nvSpPr>
              <p:spPr>
                <a:xfrm>
                  <a:off x="2385756" y="2425376"/>
                  <a:ext cx="268615" cy="148399"/>
                </a:xfrm>
                <a:custGeom>
                  <a:avLst/>
                  <a:gdLst>
                    <a:gd name="connsiteX0" fmla="*/ 253746 w 268615"/>
                    <a:gd name="connsiteY0" fmla="*/ 44101 h 148399"/>
                    <a:gd name="connsiteX1" fmla="*/ 181356 w 268615"/>
                    <a:gd name="connsiteY1" fmla="*/ 9525 h 148399"/>
                    <a:gd name="connsiteX2" fmla="*/ 120396 w 268615"/>
                    <a:gd name="connsiteY2" fmla="*/ 0 h 148399"/>
                    <a:gd name="connsiteX3" fmla="*/ 59436 w 268615"/>
                    <a:gd name="connsiteY3" fmla="*/ 9525 h 148399"/>
                    <a:gd name="connsiteX4" fmla="*/ 3429 w 268615"/>
                    <a:gd name="connsiteY4" fmla="*/ 33529 h 148399"/>
                    <a:gd name="connsiteX5" fmla="*/ 0 w 268615"/>
                    <a:gd name="connsiteY5" fmla="*/ 37434 h 148399"/>
                    <a:gd name="connsiteX6" fmla="*/ 76200 w 268615"/>
                    <a:gd name="connsiteY6" fmla="*/ 75534 h 148399"/>
                    <a:gd name="connsiteX7" fmla="*/ 104108 w 268615"/>
                    <a:gd name="connsiteY7" fmla="*/ 131446 h 148399"/>
                    <a:gd name="connsiteX8" fmla="*/ 104108 w 268615"/>
                    <a:gd name="connsiteY8" fmla="*/ 148400 h 148399"/>
                    <a:gd name="connsiteX9" fmla="*/ 268605 w 268615"/>
                    <a:gd name="connsiteY9" fmla="*/ 148400 h 148399"/>
                    <a:gd name="connsiteX10" fmla="*/ 268605 w 268615"/>
                    <a:gd name="connsiteY10" fmla="*/ 73819 h 148399"/>
                    <a:gd name="connsiteX11" fmla="*/ 253746 w 268615"/>
                    <a:gd name="connsiteY11" fmla="*/ 44101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8615" h="148399">
                      <a:moveTo>
                        <a:pt x="253746" y="44101"/>
                      </a:moveTo>
                      <a:cubicBezTo>
                        <a:pt x="232401" y="27476"/>
                        <a:pt x="207702" y="15681"/>
                        <a:pt x="181356" y="9525"/>
                      </a:cubicBezTo>
                      <a:cubicBezTo>
                        <a:pt x="161530" y="3742"/>
                        <a:pt x="141041" y="541"/>
                        <a:pt x="120396" y="0"/>
                      </a:cubicBezTo>
                      <a:cubicBezTo>
                        <a:pt x="99702" y="-45"/>
                        <a:pt x="79130" y="3169"/>
                        <a:pt x="59436" y="9525"/>
                      </a:cubicBezTo>
                      <a:cubicBezTo>
                        <a:pt x="39707" y="14783"/>
                        <a:pt x="20843" y="22868"/>
                        <a:pt x="3429" y="33529"/>
                      </a:cubicBezTo>
                      <a:cubicBezTo>
                        <a:pt x="2286" y="34862"/>
                        <a:pt x="1238" y="36196"/>
                        <a:pt x="0" y="37434"/>
                      </a:cubicBezTo>
                      <a:cubicBezTo>
                        <a:pt x="27701" y="44889"/>
                        <a:pt x="53615" y="57847"/>
                        <a:pt x="76200" y="75534"/>
                      </a:cubicBezTo>
                      <a:cubicBezTo>
                        <a:pt x="94021" y="88541"/>
                        <a:pt x="104425" y="109385"/>
                        <a:pt x="104108" y="131446"/>
                      </a:cubicBezTo>
                      <a:lnTo>
                        <a:pt x="104108" y="148400"/>
                      </a:lnTo>
                      <a:lnTo>
                        <a:pt x="268605" y="148400"/>
                      </a:lnTo>
                      <a:lnTo>
                        <a:pt x="268605" y="73819"/>
                      </a:lnTo>
                      <a:cubicBezTo>
                        <a:pt x="268892" y="62061"/>
                        <a:pt x="263324" y="50927"/>
                        <a:pt x="253746" y="441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51" name="手繪多邊形: 圖案 150">
                  <a:extLst>
                    <a:ext uri="{FF2B5EF4-FFF2-40B4-BE49-F238E27FC236}">
                      <a16:creationId xmlns:a16="http://schemas.microsoft.com/office/drawing/2014/main" id="{D76631C2-05AD-ADF9-4988-22D06B919C35}"/>
                    </a:ext>
                  </a:extLst>
                </p:cNvPr>
                <p:cNvSpPr/>
                <p:nvPr/>
              </p:nvSpPr>
              <p:spPr>
                <a:xfrm>
                  <a:off x="1962656" y="2425376"/>
                  <a:ext cx="268605" cy="148399"/>
                </a:xfrm>
                <a:custGeom>
                  <a:avLst/>
                  <a:gdLst>
                    <a:gd name="connsiteX0" fmla="*/ 164687 w 268605"/>
                    <a:gd name="connsiteY0" fmla="*/ 131445 h 148399"/>
                    <a:gd name="connsiteX1" fmla="*/ 191357 w 268605"/>
                    <a:gd name="connsiteY1" fmla="*/ 76486 h 148399"/>
                    <a:gd name="connsiteX2" fmla="*/ 192500 w 268605"/>
                    <a:gd name="connsiteY2" fmla="*/ 75534 h 148399"/>
                    <a:gd name="connsiteX3" fmla="*/ 193739 w 268605"/>
                    <a:gd name="connsiteY3" fmla="*/ 74676 h 148399"/>
                    <a:gd name="connsiteX4" fmla="*/ 268605 w 268605"/>
                    <a:gd name="connsiteY4" fmla="*/ 37529 h 148399"/>
                    <a:gd name="connsiteX5" fmla="*/ 263176 w 268605"/>
                    <a:gd name="connsiteY5" fmla="*/ 31338 h 148399"/>
                    <a:gd name="connsiteX6" fmla="*/ 209550 w 268605"/>
                    <a:gd name="connsiteY6" fmla="*/ 9525 h 148399"/>
                    <a:gd name="connsiteX7" fmla="*/ 148590 w 268605"/>
                    <a:gd name="connsiteY7" fmla="*/ 0 h 148399"/>
                    <a:gd name="connsiteX8" fmla="*/ 87630 w 268605"/>
                    <a:gd name="connsiteY8" fmla="*/ 9525 h 148399"/>
                    <a:gd name="connsiteX9" fmla="*/ 15240 w 268605"/>
                    <a:gd name="connsiteY9" fmla="*/ 44101 h 148399"/>
                    <a:gd name="connsiteX10" fmla="*/ 0 w 268605"/>
                    <a:gd name="connsiteY10" fmla="*/ 73819 h 148399"/>
                    <a:gd name="connsiteX11" fmla="*/ 0 w 268605"/>
                    <a:gd name="connsiteY11" fmla="*/ 148400 h 148399"/>
                    <a:gd name="connsiteX12" fmla="*/ 164687 w 268605"/>
                    <a:gd name="connsiteY12" fmla="*/ 14840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8605" h="148399">
                      <a:moveTo>
                        <a:pt x="164687" y="131445"/>
                      </a:moveTo>
                      <a:cubicBezTo>
                        <a:pt x="164708" y="110012"/>
                        <a:pt x="174533" y="89766"/>
                        <a:pt x="191357" y="76486"/>
                      </a:cubicBezTo>
                      <a:lnTo>
                        <a:pt x="192500" y="75534"/>
                      </a:lnTo>
                      <a:lnTo>
                        <a:pt x="193739" y="74676"/>
                      </a:lnTo>
                      <a:cubicBezTo>
                        <a:pt x="216581" y="58427"/>
                        <a:pt x="241848" y="45890"/>
                        <a:pt x="268605" y="37529"/>
                      </a:cubicBezTo>
                      <a:cubicBezTo>
                        <a:pt x="266700" y="35529"/>
                        <a:pt x="264986" y="33433"/>
                        <a:pt x="263176" y="31338"/>
                      </a:cubicBezTo>
                      <a:cubicBezTo>
                        <a:pt x="246437" y="21538"/>
                        <a:pt x="228377" y="14193"/>
                        <a:pt x="209550" y="9525"/>
                      </a:cubicBezTo>
                      <a:cubicBezTo>
                        <a:pt x="189726" y="3734"/>
                        <a:pt x="169235" y="532"/>
                        <a:pt x="148590" y="0"/>
                      </a:cubicBezTo>
                      <a:cubicBezTo>
                        <a:pt x="127896" y="-39"/>
                        <a:pt x="107326" y="3176"/>
                        <a:pt x="87630" y="9525"/>
                      </a:cubicBezTo>
                      <a:cubicBezTo>
                        <a:pt x="61651" y="16693"/>
                        <a:pt x="37144" y="28399"/>
                        <a:pt x="15240" y="44101"/>
                      </a:cubicBezTo>
                      <a:cubicBezTo>
                        <a:pt x="5858" y="51134"/>
                        <a:pt x="236" y="62096"/>
                        <a:pt x="0" y="73819"/>
                      </a:cubicBezTo>
                      <a:lnTo>
                        <a:pt x="0" y="148400"/>
                      </a:lnTo>
                      <a:lnTo>
                        <a:pt x="164687" y="1484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52" name="手繪多邊形: 圖案 151">
                  <a:extLst>
                    <a:ext uri="{FF2B5EF4-FFF2-40B4-BE49-F238E27FC236}">
                      <a16:creationId xmlns:a16="http://schemas.microsoft.com/office/drawing/2014/main" id="{C33E81C1-1572-5604-2C50-9E812F04BF4C}"/>
                    </a:ext>
                  </a:extLst>
                </p:cNvPr>
                <p:cNvSpPr/>
                <p:nvPr/>
              </p:nvSpPr>
              <p:spPr>
                <a:xfrm>
                  <a:off x="2160299" y="2483096"/>
                  <a:ext cx="296430" cy="147829"/>
                </a:xfrm>
                <a:custGeom>
                  <a:avLst/>
                  <a:gdLst>
                    <a:gd name="connsiteX0" fmla="*/ 0 w 296430"/>
                    <a:gd name="connsiteY0" fmla="*/ 147830 h 147829"/>
                    <a:gd name="connsiteX1" fmla="*/ 0 w 296430"/>
                    <a:gd name="connsiteY1" fmla="*/ 73725 h 147829"/>
                    <a:gd name="connsiteX2" fmla="*/ 14859 w 296430"/>
                    <a:gd name="connsiteY2" fmla="*/ 44102 h 147829"/>
                    <a:gd name="connsiteX3" fmla="*/ 87249 w 296430"/>
                    <a:gd name="connsiteY3" fmla="*/ 9527 h 147829"/>
                    <a:gd name="connsiteX4" fmla="*/ 148209 w 296430"/>
                    <a:gd name="connsiteY4" fmla="*/ 2 h 147829"/>
                    <a:gd name="connsiteX5" fmla="*/ 209169 w 296430"/>
                    <a:gd name="connsiteY5" fmla="*/ 9527 h 147829"/>
                    <a:gd name="connsiteX6" fmla="*/ 281654 w 296430"/>
                    <a:gd name="connsiteY6" fmla="*/ 44102 h 147829"/>
                    <a:gd name="connsiteX7" fmla="*/ 296418 w 296430"/>
                    <a:gd name="connsiteY7" fmla="*/ 73725 h 147829"/>
                    <a:gd name="connsiteX8" fmla="*/ 296418 w 296430"/>
                    <a:gd name="connsiteY8" fmla="*/ 147830 h 1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6430" h="147829">
                      <a:moveTo>
                        <a:pt x="0" y="147830"/>
                      </a:moveTo>
                      <a:lnTo>
                        <a:pt x="0" y="73725"/>
                      </a:lnTo>
                      <a:cubicBezTo>
                        <a:pt x="45" y="62069"/>
                        <a:pt x="5544" y="51107"/>
                        <a:pt x="14859" y="44102"/>
                      </a:cubicBezTo>
                      <a:cubicBezTo>
                        <a:pt x="36723" y="28334"/>
                        <a:pt x="61243" y="16622"/>
                        <a:pt x="87249" y="9527"/>
                      </a:cubicBezTo>
                      <a:cubicBezTo>
                        <a:pt x="106934" y="3133"/>
                        <a:pt x="127512" y="-82"/>
                        <a:pt x="148209" y="2"/>
                      </a:cubicBezTo>
                      <a:cubicBezTo>
                        <a:pt x="168859" y="486"/>
                        <a:pt x="189355" y="3690"/>
                        <a:pt x="209169" y="9527"/>
                      </a:cubicBezTo>
                      <a:cubicBezTo>
                        <a:pt x="235567" y="15619"/>
                        <a:pt x="260308" y="27421"/>
                        <a:pt x="281654" y="44102"/>
                      </a:cubicBezTo>
                      <a:cubicBezTo>
                        <a:pt x="291195" y="50908"/>
                        <a:pt x="296728" y="62010"/>
                        <a:pt x="296418" y="73725"/>
                      </a:cubicBezTo>
                      <a:lnTo>
                        <a:pt x="296418" y="147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53" name="手繪多邊形: 圖案 152">
                  <a:extLst>
                    <a:ext uri="{FF2B5EF4-FFF2-40B4-BE49-F238E27FC236}">
                      <a16:creationId xmlns:a16="http://schemas.microsoft.com/office/drawing/2014/main" id="{00EF5EF7-6B75-BB8D-3AC5-2894AFC6F651}"/>
                    </a:ext>
                  </a:extLst>
                </p:cNvPr>
                <p:cNvSpPr/>
                <p:nvPr/>
              </p:nvSpPr>
              <p:spPr>
                <a:xfrm>
                  <a:off x="2234404" y="2314696"/>
                  <a:ext cx="148209" cy="148209"/>
                </a:xfrm>
                <a:custGeom>
                  <a:avLst/>
                  <a:gdLst>
                    <a:gd name="connsiteX0" fmla="*/ 148209 w 148209"/>
                    <a:gd name="connsiteY0" fmla="*/ 74105 h 148209"/>
                    <a:gd name="connsiteX1" fmla="*/ 74105 w 148209"/>
                    <a:gd name="connsiteY1" fmla="*/ 148209 h 148209"/>
                    <a:gd name="connsiteX2" fmla="*/ 0 w 148209"/>
                    <a:gd name="connsiteY2" fmla="*/ 74105 h 148209"/>
                    <a:gd name="connsiteX3" fmla="*/ 74105 w 148209"/>
                    <a:gd name="connsiteY3" fmla="*/ 0 h 148209"/>
                    <a:gd name="connsiteX4" fmla="*/ 148209 w 148209"/>
                    <a:gd name="connsiteY4" fmla="*/ 74105 h 14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209" h="148209">
                      <a:moveTo>
                        <a:pt x="148209" y="74105"/>
                      </a:moveTo>
                      <a:cubicBezTo>
                        <a:pt x="148209" y="115031"/>
                        <a:pt x="115031" y="148209"/>
                        <a:pt x="74105" y="148209"/>
                      </a:cubicBezTo>
                      <a:cubicBezTo>
                        <a:pt x="33178" y="148209"/>
                        <a:pt x="0" y="115031"/>
                        <a:pt x="0" y="74105"/>
                      </a:cubicBezTo>
                      <a:cubicBezTo>
                        <a:pt x="0" y="33178"/>
                        <a:pt x="33178" y="0"/>
                        <a:pt x="74105" y="0"/>
                      </a:cubicBezTo>
                      <a:cubicBezTo>
                        <a:pt x="115031" y="0"/>
                        <a:pt x="148209" y="33178"/>
                        <a:pt x="148209" y="741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TW" altLang="en-US" sz="2400"/>
                </a:p>
              </p:txBody>
            </p:sp>
          </p:grpSp>
        </p:grp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CAF4E52A-70EC-AAF1-8387-F181A6D8370B}"/>
                </a:ext>
              </a:extLst>
            </p:cNvPr>
            <p:cNvSpPr txBox="1"/>
            <p:nvPr/>
          </p:nvSpPr>
          <p:spPr>
            <a:xfrm>
              <a:off x="8326771" y="1326737"/>
              <a:ext cx="490759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A.B</a:t>
              </a:r>
              <a:r>
                <a:rPr kumimoji="1" lang="zh-TW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階</a:t>
              </a:r>
              <a:endPara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165" name="箭號: 有線條的向右箭號 164">
            <a:extLst>
              <a:ext uri="{FF2B5EF4-FFF2-40B4-BE49-F238E27FC236}">
                <a16:creationId xmlns:a16="http://schemas.microsoft.com/office/drawing/2014/main" id="{7FDA1659-B2FD-55C9-0EFB-8166DE1A4DA7}"/>
              </a:ext>
            </a:extLst>
          </p:cNvPr>
          <p:cNvSpPr/>
          <p:nvPr/>
        </p:nvSpPr>
        <p:spPr>
          <a:xfrm>
            <a:off x="10133513" y="2107892"/>
            <a:ext cx="347456" cy="33008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067" dirty="0">
              <a:solidFill>
                <a:srgbClr val="404040"/>
              </a:solidFill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1F70BEB-B064-1A70-19E0-C04C496E176D}"/>
              </a:ext>
            </a:extLst>
          </p:cNvPr>
          <p:cNvSpPr txBox="1"/>
          <p:nvPr/>
        </p:nvSpPr>
        <p:spPr>
          <a:xfrm>
            <a:off x="8125354" y="2209582"/>
            <a:ext cx="144255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作業流程簡化</a:t>
            </a:r>
            <a:endParaRPr lang="en-US" altLang="zh-TW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41CE526A-9C61-DE03-F2CD-0E8EAE1E51AB}"/>
              </a:ext>
            </a:extLst>
          </p:cNvPr>
          <p:cNvSpPr txBox="1"/>
          <p:nvPr/>
        </p:nvSpPr>
        <p:spPr>
          <a:xfrm>
            <a:off x="8137023" y="1863341"/>
            <a:ext cx="1442551" cy="276999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規則教育認定</a:t>
            </a:r>
            <a:endParaRPr lang="en-US" altLang="zh-TW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79" name="圖形 170" descr="男教授 以實心填滿">
            <a:extLst>
              <a:ext uri="{FF2B5EF4-FFF2-40B4-BE49-F238E27FC236}">
                <a16:creationId xmlns:a16="http://schemas.microsoft.com/office/drawing/2014/main" id="{8A3CB0CE-9048-33A9-0408-AE85829A01B4}"/>
              </a:ext>
            </a:extLst>
          </p:cNvPr>
          <p:cNvGrpSpPr/>
          <p:nvPr/>
        </p:nvGrpSpPr>
        <p:grpSpPr>
          <a:xfrm>
            <a:off x="9113143" y="3091671"/>
            <a:ext cx="438967" cy="444928"/>
            <a:chOff x="6614765" y="2699203"/>
            <a:chExt cx="451051" cy="473287"/>
          </a:xfrm>
          <a:solidFill>
            <a:schemeClr val="tx2"/>
          </a:solidFill>
        </p:grpSpPr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8D9D8C35-98BC-059F-B633-26F27DC7F222}"/>
                </a:ext>
              </a:extLst>
            </p:cNvPr>
            <p:cNvSpPr/>
            <p:nvPr/>
          </p:nvSpPr>
          <p:spPr>
            <a:xfrm>
              <a:off x="6614765" y="2699203"/>
              <a:ext cx="428001" cy="444484"/>
            </a:xfrm>
            <a:custGeom>
              <a:avLst/>
              <a:gdLst>
                <a:gd name="connsiteX0" fmla="*/ 250710 w 428001"/>
                <a:gd name="connsiteY0" fmla="*/ 270450 h 444484"/>
                <a:gd name="connsiteX1" fmla="*/ 299836 w 428001"/>
                <a:gd name="connsiteY1" fmla="*/ 263818 h 444484"/>
                <a:gd name="connsiteX2" fmla="*/ 297848 w 428001"/>
                <a:gd name="connsiteY2" fmla="*/ 298622 h 444484"/>
                <a:gd name="connsiteX3" fmla="*/ 428002 w 428001"/>
                <a:gd name="connsiteY3" fmla="*/ 298622 h 444484"/>
                <a:gd name="connsiteX4" fmla="*/ 409972 w 428001"/>
                <a:gd name="connsiteY4" fmla="*/ 273019 h 444484"/>
                <a:gd name="connsiteX5" fmla="*/ 338116 w 428001"/>
                <a:gd name="connsiteY5" fmla="*/ 235832 h 444484"/>
                <a:gd name="connsiteX6" fmla="*/ 310570 w 428001"/>
                <a:gd name="connsiteY6" fmla="*/ 224524 h 444484"/>
                <a:gd name="connsiteX7" fmla="*/ 307082 w 428001"/>
                <a:gd name="connsiteY7" fmla="*/ 219312 h 444484"/>
                <a:gd name="connsiteX8" fmla="*/ 307082 w 428001"/>
                <a:gd name="connsiteY8" fmla="*/ 205514 h 444484"/>
                <a:gd name="connsiteX9" fmla="*/ 340866 w 428001"/>
                <a:gd name="connsiteY9" fmla="*/ 135225 h 444484"/>
                <a:gd name="connsiteX10" fmla="*/ 340866 w 428001"/>
                <a:gd name="connsiteY10" fmla="*/ 126773 h 444484"/>
                <a:gd name="connsiteX11" fmla="*/ 350078 w 428001"/>
                <a:gd name="connsiteY11" fmla="*/ 94934 h 444484"/>
                <a:gd name="connsiteX12" fmla="*/ 293481 w 428001"/>
                <a:gd name="connsiteY12" fmla="*/ 10638 h 444484"/>
                <a:gd name="connsiteX13" fmla="*/ 285215 w 428001"/>
                <a:gd name="connsiteY13" fmla="*/ 11376 h 444484"/>
                <a:gd name="connsiteX14" fmla="*/ 279525 w 428001"/>
                <a:gd name="connsiteY14" fmla="*/ 15320 h 444484"/>
                <a:gd name="connsiteX15" fmla="*/ 273237 w 428001"/>
                <a:gd name="connsiteY15" fmla="*/ 6761 h 444484"/>
                <a:gd name="connsiteX16" fmla="*/ 265106 w 428001"/>
                <a:gd name="connsiteY16" fmla="*/ 1583 h 444484"/>
                <a:gd name="connsiteX17" fmla="*/ 247347 w 428001"/>
                <a:gd name="connsiteY17" fmla="*/ 0 h 444484"/>
                <a:gd name="connsiteX18" fmla="*/ 161456 w 428001"/>
                <a:gd name="connsiteY18" fmla="*/ 54090 h 444484"/>
                <a:gd name="connsiteX19" fmla="*/ 160408 w 428001"/>
                <a:gd name="connsiteY19" fmla="*/ 129799 h 444484"/>
                <a:gd name="connsiteX20" fmla="*/ 160566 w 428001"/>
                <a:gd name="connsiteY20" fmla="*/ 130982 h 444484"/>
                <a:gd name="connsiteX21" fmla="*/ 160566 w 428001"/>
                <a:gd name="connsiteY21" fmla="*/ 135225 h 444484"/>
                <a:gd name="connsiteX22" fmla="*/ 194316 w 428001"/>
                <a:gd name="connsiteY22" fmla="*/ 205474 h 444484"/>
                <a:gd name="connsiteX23" fmla="*/ 194316 w 428001"/>
                <a:gd name="connsiteY23" fmla="*/ 219312 h 444484"/>
                <a:gd name="connsiteX24" fmla="*/ 190823 w 428001"/>
                <a:gd name="connsiteY24" fmla="*/ 224524 h 444484"/>
                <a:gd name="connsiteX25" fmla="*/ 163118 w 428001"/>
                <a:gd name="connsiteY25" fmla="*/ 235894 h 444484"/>
                <a:gd name="connsiteX26" fmla="*/ 91629 w 428001"/>
                <a:gd name="connsiteY26" fmla="*/ 272867 h 444484"/>
                <a:gd name="connsiteX27" fmla="*/ 70422 w 428001"/>
                <a:gd name="connsiteY27" fmla="*/ 315525 h 444484"/>
                <a:gd name="connsiteX28" fmla="*/ 70422 w 428001"/>
                <a:gd name="connsiteY28" fmla="*/ 353180 h 444484"/>
                <a:gd name="connsiteX29" fmla="*/ 62905 w 428001"/>
                <a:gd name="connsiteY29" fmla="*/ 353180 h 444484"/>
                <a:gd name="connsiteX30" fmla="*/ 16489 w 428001"/>
                <a:gd name="connsiteY30" fmla="*/ 201051 h 444484"/>
                <a:gd name="connsiteX31" fmla="*/ 5836 w 428001"/>
                <a:gd name="connsiteY31" fmla="*/ 195633 h 444484"/>
                <a:gd name="connsiteX32" fmla="*/ 324 w 428001"/>
                <a:gd name="connsiteY32" fmla="*/ 205981 h 444484"/>
                <a:gd name="connsiteX33" fmla="*/ 46391 w 428001"/>
                <a:gd name="connsiteY33" fmla="*/ 356983 h 444484"/>
                <a:gd name="connsiteX34" fmla="*/ 26919 w 428001"/>
                <a:gd name="connsiteY34" fmla="*/ 405382 h 444484"/>
                <a:gd name="connsiteX35" fmla="*/ 47152 w 428001"/>
                <a:gd name="connsiteY35" fmla="*/ 437233 h 444484"/>
                <a:gd name="connsiteX36" fmla="*/ 58065 w 428001"/>
                <a:gd name="connsiteY36" fmla="*/ 439481 h 444484"/>
                <a:gd name="connsiteX37" fmla="*/ 75695 w 428001"/>
                <a:gd name="connsiteY37" fmla="*/ 436422 h 444484"/>
                <a:gd name="connsiteX38" fmla="*/ 94723 w 428001"/>
                <a:gd name="connsiteY38" fmla="*/ 426883 h 444484"/>
                <a:gd name="connsiteX39" fmla="*/ 210171 w 428001"/>
                <a:gd name="connsiteY39" fmla="*/ 444485 h 444484"/>
                <a:gd name="connsiteX40" fmla="*/ 201528 w 428001"/>
                <a:gd name="connsiteY40" fmla="*/ 263824 h 444484"/>
                <a:gd name="connsiteX41" fmla="*/ 250710 w 428001"/>
                <a:gd name="connsiteY41" fmla="*/ 270450 h 444484"/>
                <a:gd name="connsiteX42" fmla="*/ 70450 w 428001"/>
                <a:gd name="connsiteY42" fmla="*/ 414504 h 444484"/>
                <a:gd name="connsiteX43" fmla="*/ 56364 w 428001"/>
                <a:gd name="connsiteY43" fmla="*/ 416696 h 444484"/>
                <a:gd name="connsiteX44" fmla="*/ 48735 w 428001"/>
                <a:gd name="connsiteY44" fmla="*/ 399765 h 444484"/>
                <a:gd name="connsiteX45" fmla="*/ 60145 w 428001"/>
                <a:gd name="connsiteY45" fmla="*/ 376455 h 444484"/>
                <a:gd name="connsiteX46" fmla="*/ 61576 w 428001"/>
                <a:gd name="connsiteY46" fmla="*/ 376089 h 444484"/>
                <a:gd name="connsiteX47" fmla="*/ 71289 w 428001"/>
                <a:gd name="connsiteY47" fmla="*/ 376055 h 444484"/>
                <a:gd name="connsiteX48" fmla="*/ 72574 w 428001"/>
                <a:gd name="connsiteY48" fmla="*/ 376337 h 444484"/>
                <a:gd name="connsiteX49" fmla="*/ 86857 w 428001"/>
                <a:gd name="connsiteY49" fmla="*/ 389769 h 444484"/>
                <a:gd name="connsiteX50" fmla="*/ 70450 w 428001"/>
                <a:gd name="connsiteY50" fmla="*/ 414504 h 444484"/>
                <a:gd name="connsiteX51" fmla="*/ 250710 w 428001"/>
                <a:gd name="connsiteY51" fmla="*/ 247913 h 444484"/>
                <a:gd name="connsiteX52" fmla="*/ 205895 w 428001"/>
                <a:gd name="connsiteY52" fmla="*/ 241557 h 444484"/>
                <a:gd name="connsiteX53" fmla="*/ 216853 w 428001"/>
                <a:gd name="connsiteY53" fmla="*/ 219312 h 444484"/>
                <a:gd name="connsiteX54" fmla="*/ 216853 w 428001"/>
                <a:gd name="connsiteY54" fmla="*/ 218749 h 444484"/>
                <a:gd name="connsiteX55" fmla="*/ 284500 w 428001"/>
                <a:gd name="connsiteY55" fmla="*/ 218749 h 444484"/>
                <a:gd name="connsiteX56" fmla="*/ 284500 w 428001"/>
                <a:gd name="connsiteY56" fmla="*/ 219312 h 444484"/>
                <a:gd name="connsiteX57" fmla="*/ 295475 w 428001"/>
                <a:gd name="connsiteY57" fmla="*/ 241579 h 444484"/>
                <a:gd name="connsiteX58" fmla="*/ 250710 w 428001"/>
                <a:gd name="connsiteY58" fmla="*/ 247913 h 444484"/>
                <a:gd name="connsiteX59" fmla="*/ 183098 w 428001"/>
                <a:gd name="connsiteY59" fmla="*/ 135225 h 444484"/>
                <a:gd name="connsiteX60" fmla="*/ 183098 w 428001"/>
                <a:gd name="connsiteY60" fmla="*/ 116068 h 444484"/>
                <a:gd name="connsiteX61" fmla="*/ 292585 w 428001"/>
                <a:gd name="connsiteY61" fmla="*/ 69725 h 444484"/>
                <a:gd name="connsiteX62" fmla="*/ 318323 w 428001"/>
                <a:gd name="connsiteY62" fmla="*/ 107814 h 444484"/>
                <a:gd name="connsiteX63" fmla="*/ 318323 w 428001"/>
                <a:gd name="connsiteY63" fmla="*/ 135225 h 444484"/>
                <a:gd name="connsiteX64" fmla="*/ 250710 w 428001"/>
                <a:gd name="connsiteY64" fmla="*/ 202838 h 444484"/>
                <a:gd name="connsiteX65" fmla="*/ 183098 w 428001"/>
                <a:gd name="connsiteY65" fmla="*/ 135225 h 44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8001" h="444484">
                  <a:moveTo>
                    <a:pt x="250710" y="270450"/>
                  </a:moveTo>
                  <a:cubicBezTo>
                    <a:pt x="267319" y="270609"/>
                    <a:pt x="283864" y="268376"/>
                    <a:pt x="299836" y="263818"/>
                  </a:cubicBezTo>
                  <a:lnTo>
                    <a:pt x="297848" y="298622"/>
                  </a:lnTo>
                  <a:lnTo>
                    <a:pt x="428002" y="298622"/>
                  </a:lnTo>
                  <a:cubicBezTo>
                    <a:pt x="424618" y="288512"/>
                    <a:pt x="418350" y="279612"/>
                    <a:pt x="409972" y="273019"/>
                  </a:cubicBezTo>
                  <a:cubicBezTo>
                    <a:pt x="388899" y="255772"/>
                    <a:pt x="364125" y="245129"/>
                    <a:pt x="338116" y="235832"/>
                  </a:cubicBezTo>
                  <a:lnTo>
                    <a:pt x="310570" y="224524"/>
                  </a:lnTo>
                  <a:cubicBezTo>
                    <a:pt x="308459" y="223654"/>
                    <a:pt x="307081" y="221596"/>
                    <a:pt x="307082" y="219312"/>
                  </a:cubicBezTo>
                  <a:lnTo>
                    <a:pt x="307082" y="205514"/>
                  </a:lnTo>
                  <a:cubicBezTo>
                    <a:pt x="328438" y="188434"/>
                    <a:pt x="340870" y="162571"/>
                    <a:pt x="340866" y="135225"/>
                  </a:cubicBezTo>
                  <a:lnTo>
                    <a:pt x="340866" y="126773"/>
                  </a:lnTo>
                  <a:cubicBezTo>
                    <a:pt x="345780" y="116783"/>
                    <a:pt x="348899" y="106005"/>
                    <a:pt x="350078" y="94934"/>
                  </a:cubicBezTo>
                  <a:cubicBezTo>
                    <a:pt x="350016" y="57076"/>
                    <a:pt x="326003" y="26482"/>
                    <a:pt x="293481" y="10638"/>
                  </a:cubicBezTo>
                  <a:cubicBezTo>
                    <a:pt x="290794" y="9377"/>
                    <a:pt x="287636" y="9658"/>
                    <a:pt x="285215" y="11376"/>
                  </a:cubicBezTo>
                  <a:lnTo>
                    <a:pt x="279525" y="15320"/>
                  </a:lnTo>
                  <a:lnTo>
                    <a:pt x="273237" y="6761"/>
                  </a:lnTo>
                  <a:cubicBezTo>
                    <a:pt x="271301" y="4046"/>
                    <a:pt x="268385" y="2190"/>
                    <a:pt x="265106" y="1583"/>
                  </a:cubicBezTo>
                  <a:cubicBezTo>
                    <a:pt x="259243" y="549"/>
                    <a:pt x="253301" y="20"/>
                    <a:pt x="247347" y="0"/>
                  </a:cubicBezTo>
                  <a:cubicBezTo>
                    <a:pt x="207743" y="0"/>
                    <a:pt x="175018" y="21467"/>
                    <a:pt x="161456" y="54090"/>
                  </a:cubicBezTo>
                  <a:cubicBezTo>
                    <a:pt x="152542" y="78480"/>
                    <a:pt x="152173" y="105172"/>
                    <a:pt x="160408" y="129799"/>
                  </a:cubicBezTo>
                  <a:lnTo>
                    <a:pt x="160566" y="130982"/>
                  </a:lnTo>
                  <a:lnTo>
                    <a:pt x="160566" y="135225"/>
                  </a:lnTo>
                  <a:cubicBezTo>
                    <a:pt x="160566" y="162551"/>
                    <a:pt x="172983" y="188397"/>
                    <a:pt x="194316" y="205474"/>
                  </a:cubicBezTo>
                  <a:lnTo>
                    <a:pt x="194316" y="219312"/>
                  </a:lnTo>
                  <a:cubicBezTo>
                    <a:pt x="194316" y="221597"/>
                    <a:pt x="192936" y="223656"/>
                    <a:pt x="190823" y="224524"/>
                  </a:cubicBezTo>
                  <a:lnTo>
                    <a:pt x="163118" y="235894"/>
                  </a:lnTo>
                  <a:cubicBezTo>
                    <a:pt x="137200" y="245174"/>
                    <a:pt x="112494" y="255789"/>
                    <a:pt x="91629" y="272867"/>
                  </a:cubicBezTo>
                  <a:cubicBezTo>
                    <a:pt x="78482" y="283155"/>
                    <a:pt x="70688" y="298833"/>
                    <a:pt x="70422" y="315525"/>
                  </a:cubicBezTo>
                  <a:lnTo>
                    <a:pt x="70422" y="353180"/>
                  </a:lnTo>
                  <a:cubicBezTo>
                    <a:pt x="67921" y="352968"/>
                    <a:pt x="65406" y="352968"/>
                    <a:pt x="62905" y="353180"/>
                  </a:cubicBezTo>
                  <a:lnTo>
                    <a:pt x="16489" y="201051"/>
                  </a:lnTo>
                  <a:cubicBezTo>
                    <a:pt x="15044" y="196613"/>
                    <a:pt x="10274" y="194188"/>
                    <a:pt x="5836" y="195633"/>
                  </a:cubicBezTo>
                  <a:cubicBezTo>
                    <a:pt x="1516" y="197040"/>
                    <a:pt x="-919" y="201611"/>
                    <a:pt x="324" y="205981"/>
                  </a:cubicBezTo>
                  <a:lnTo>
                    <a:pt x="46391" y="356983"/>
                  </a:lnTo>
                  <a:cubicBezTo>
                    <a:pt x="29212" y="362724"/>
                    <a:pt x="18456" y="372646"/>
                    <a:pt x="26919" y="405382"/>
                  </a:cubicBezTo>
                  <a:cubicBezTo>
                    <a:pt x="30215" y="418127"/>
                    <a:pt x="35196" y="431864"/>
                    <a:pt x="47152" y="437233"/>
                  </a:cubicBezTo>
                  <a:cubicBezTo>
                    <a:pt x="50586" y="438758"/>
                    <a:pt x="54308" y="439525"/>
                    <a:pt x="58065" y="439481"/>
                  </a:cubicBezTo>
                  <a:cubicBezTo>
                    <a:pt x="64046" y="439200"/>
                    <a:pt x="69969" y="438172"/>
                    <a:pt x="75695" y="436422"/>
                  </a:cubicBezTo>
                  <a:cubicBezTo>
                    <a:pt x="82733" y="434877"/>
                    <a:pt x="89274" y="431598"/>
                    <a:pt x="94723" y="426883"/>
                  </a:cubicBezTo>
                  <a:cubicBezTo>
                    <a:pt x="121852" y="436411"/>
                    <a:pt x="164285" y="442276"/>
                    <a:pt x="210171" y="444485"/>
                  </a:cubicBezTo>
                  <a:lnTo>
                    <a:pt x="201528" y="263824"/>
                  </a:lnTo>
                  <a:cubicBezTo>
                    <a:pt x="217518" y="268386"/>
                    <a:pt x="234083" y="270618"/>
                    <a:pt x="250710" y="270450"/>
                  </a:cubicBezTo>
                  <a:close/>
                  <a:moveTo>
                    <a:pt x="70450" y="414504"/>
                  </a:moveTo>
                  <a:cubicBezTo>
                    <a:pt x="65943" y="416150"/>
                    <a:pt x="61158" y="416895"/>
                    <a:pt x="56364" y="416696"/>
                  </a:cubicBezTo>
                  <a:cubicBezTo>
                    <a:pt x="55750" y="416420"/>
                    <a:pt x="52493" y="414307"/>
                    <a:pt x="48735" y="399765"/>
                  </a:cubicBezTo>
                  <a:cubicBezTo>
                    <a:pt x="43844" y="380844"/>
                    <a:pt x="43799" y="380681"/>
                    <a:pt x="60145" y="376455"/>
                  </a:cubicBezTo>
                  <a:lnTo>
                    <a:pt x="61576" y="376089"/>
                  </a:lnTo>
                  <a:cubicBezTo>
                    <a:pt x="64771" y="375359"/>
                    <a:pt x="68089" y="375347"/>
                    <a:pt x="71289" y="376055"/>
                  </a:cubicBezTo>
                  <a:lnTo>
                    <a:pt x="72574" y="376337"/>
                  </a:lnTo>
                  <a:cubicBezTo>
                    <a:pt x="79431" y="377870"/>
                    <a:pt x="84906" y="383019"/>
                    <a:pt x="86857" y="389769"/>
                  </a:cubicBezTo>
                  <a:cubicBezTo>
                    <a:pt x="89104" y="401120"/>
                    <a:pt x="81781" y="412160"/>
                    <a:pt x="70450" y="414504"/>
                  </a:cubicBezTo>
                  <a:close/>
                  <a:moveTo>
                    <a:pt x="250710" y="247913"/>
                  </a:moveTo>
                  <a:cubicBezTo>
                    <a:pt x="235536" y="248072"/>
                    <a:pt x="220426" y="245929"/>
                    <a:pt x="205895" y="241557"/>
                  </a:cubicBezTo>
                  <a:cubicBezTo>
                    <a:pt x="212806" y="236248"/>
                    <a:pt x="216856" y="228028"/>
                    <a:pt x="216853" y="219312"/>
                  </a:cubicBezTo>
                  <a:lnTo>
                    <a:pt x="216853" y="218749"/>
                  </a:lnTo>
                  <a:cubicBezTo>
                    <a:pt x="238533" y="227603"/>
                    <a:pt x="262820" y="227603"/>
                    <a:pt x="284500" y="218749"/>
                  </a:cubicBezTo>
                  <a:lnTo>
                    <a:pt x="284500" y="219312"/>
                  </a:lnTo>
                  <a:cubicBezTo>
                    <a:pt x="284491" y="228039"/>
                    <a:pt x="288549" y="236271"/>
                    <a:pt x="295475" y="241579"/>
                  </a:cubicBezTo>
                  <a:cubicBezTo>
                    <a:pt x="280959" y="245939"/>
                    <a:pt x="265866" y="248075"/>
                    <a:pt x="250710" y="247913"/>
                  </a:cubicBezTo>
                  <a:close/>
                  <a:moveTo>
                    <a:pt x="183098" y="135225"/>
                  </a:moveTo>
                  <a:lnTo>
                    <a:pt x="183098" y="116068"/>
                  </a:lnTo>
                  <a:cubicBezTo>
                    <a:pt x="211591" y="81698"/>
                    <a:pt x="242112" y="104929"/>
                    <a:pt x="292585" y="69725"/>
                  </a:cubicBezTo>
                  <a:cubicBezTo>
                    <a:pt x="299448" y="64942"/>
                    <a:pt x="306440" y="96714"/>
                    <a:pt x="318323" y="107814"/>
                  </a:cubicBezTo>
                  <a:lnTo>
                    <a:pt x="318323" y="135225"/>
                  </a:lnTo>
                  <a:cubicBezTo>
                    <a:pt x="318323" y="172566"/>
                    <a:pt x="288052" y="202838"/>
                    <a:pt x="250710" y="202838"/>
                  </a:cubicBezTo>
                  <a:cubicBezTo>
                    <a:pt x="213369" y="202838"/>
                    <a:pt x="183098" y="172566"/>
                    <a:pt x="183098" y="135225"/>
                  </a:cubicBezTo>
                  <a:close/>
                </a:path>
              </a:pathLst>
            </a:custGeom>
            <a:solidFill>
              <a:schemeClr val="tx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21C3BAE0-C913-D5D6-2A8A-4905399C80A1}"/>
                </a:ext>
              </a:extLst>
            </p:cNvPr>
            <p:cNvSpPr/>
            <p:nvPr/>
          </p:nvSpPr>
          <p:spPr>
            <a:xfrm>
              <a:off x="6859824" y="3009094"/>
              <a:ext cx="205992" cy="163396"/>
            </a:xfrm>
            <a:custGeom>
              <a:avLst/>
              <a:gdLst>
                <a:gd name="connsiteX0" fmla="*/ 0 w 205992"/>
                <a:gd name="connsiteY0" fmla="*/ 0 h 163396"/>
                <a:gd name="connsiteX1" fmla="*/ 0 w 205992"/>
                <a:gd name="connsiteY1" fmla="*/ 154326 h 163396"/>
                <a:gd name="connsiteX2" fmla="*/ 78881 w 205992"/>
                <a:gd name="connsiteY2" fmla="*/ 154326 h 163396"/>
                <a:gd name="connsiteX3" fmla="*/ 87727 w 205992"/>
                <a:gd name="connsiteY3" fmla="*/ 163397 h 163396"/>
                <a:gd name="connsiteX4" fmla="*/ 117984 w 205992"/>
                <a:gd name="connsiteY4" fmla="*/ 163397 h 163396"/>
                <a:gd name="connsiteX5" fmla="*/ 127112 w 205992"/>
                <a:gd name="connsiteY5" fmla="*/ 154326 h 163396"/>
                <a:gd name="connsiteX6" fmla="*/ 205993 w 205992"/>
                <a:gd name="connsiteY6" fmla="*/ 154326 h 163396"/>
                <a:gd name="connsiteX7" fmla="*/ 205993 w 205992"/>
                <a:gd name="connsiteY7" fmla="*/ 0 h 163396"/>
                <a:gd name="connsiteX8" fmla="*/ 97024 w 205992"/>
                <a:gd name="connsiteY8" fmla="*/ 136183 h 163396"/>
                <a:gd name="connsiteX9" fmla="*/ 18143 w 205992"/>
                <a:gd name="connsiteY9" fmla="*/ 136183 h 163396"/>
                <a:gd name="connsiteX10" fmla="*/ 18143 w 205992"/>
                <a:gd name="connsiteY10" fmla="*/ 17861 h 163396"/>
                <a:gd name="connsiteX11" fmla="*/ 97024 w 205992"/>
                <a:gd name="connsiteY11" fmla="*/ 17861 h 163396"/>
                <a:gd name="connsiteX12" fmla="*/ 187625 w 205992"/>
                <a:gd name="connsiteY12" fmla="*/ 136183 h 163396"/>
                <a:gd name="connsiteX13" fmla="*/ 108743 w 205992"/>
                <a:gd name="connsiteY13" fmla="*/ 136183 h 163396"/>
                <a:gd name="connsiteX14" fmla="*/ 108743 w 205992"/>
                <a:gd name="connsiteY14" fmla="*/ 17861 h 163396"/>
                <a:gd name="connsiteX15" fmla="*/ 187625 w 205992"/>
                <a:gd name="connsiteY15" fmla="*/ 17861 h 16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5992" h="163396">
                  <a:moveTo>
                    <a:pt x="0" y="0"/>
                  </a:moveTo>
                  <a:lnTo>
                    <a:pt x="0" y="154326"/>
                  </a:lnTo>
                  <a:lnTo>
                    <a:pt x="78881" y="154326"/>
                  </a:lnTo>
                  <a:cubicBezTo>
                    <a:pt x="78880" y="159249"/>
                    <a:pt x="82806" y="163275"/>
                    <a:pt x="87727" y="163397"/>
                  </a:cubicBezTo>
                  <a:lnTo>
                    <a:pt x="117984" y="163397"/>
                  </a:lnTo>
                  <a:cubicBezTo>
                    <a:pt x="123003" y="163397"/>
                    <a:pt x="127081" y="159345"/>
                    <a:pt x="127112" y="154326"/>
                  </a:cubicBezTo>
                  <a:lnTo>
                    <a:pt x="205993" y="154326"/>
                  </a:lnTo>
                  <a:lnTo>
                    <a:pt x="205993" y="0"/>
                  </a:lnTo>
                  <a:close/>
                  <a:moveTo>
                    <a:pt x="97024" y="136183"/>
                  </a:moveTo>
                  <a:lnTo>
                    <a:pt x="18143" y="136183"/>
                  </a:lnTo>
                  <a:lnTo>
                    <a:pt x="18143" y="17861"/>
                  </a:lnTo>
                  <a:lnTo>
                    <a:pt x="97024" y="17861"/>
                  </a:lnTo>
                  <a:close/>
                  <a:moveTo>
                    <a:pt x="187625" y="136183"/>
                  </a:moveTo>
                  <a:lnTo>
                    <a:pt x="108743" y="136183"/>
                  </a:lnTo>
                  <a:lnTo>
                    <a:pt x="108743" y="17861"/>
                  </a:lnTo>
                  <a:lnTo>
                    <a:pt x="187625" y="17861"/>
                  </a:lnTo>
                  <a:close/>
                </a:path>
              </a:pathLst>
            </a:custGeom>
            <a:solidFill>
              <a:schemeClr val="tx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82" name="手繪多邊形: 圖案 181">
              <a:extLst>
                <a:ext uri="{FF2B5EF4-FFF2-40B4-BE49-F238E27FC236}">
                  <a16:creationId xmlns:a16="http://schemas.microsoft.com/office/drawing/2014/main" id="{759684DC-E3F9-BC97-E5BC-B97C0C9DFD16}"/>
                </a:ext>
              </a:extLst>
            </p:cNvPr>
            <p:cNvSpPr/>
            <p:nvPr/>
          </p:nvSpPr>
          <p:spPr>
            <a:xfrm>
              <a:off x="6986935" y="3057493"/>
              <a:ext cx="42370" cy="9071"/>
            </a:xfrm>
            <a:custGeom>
              <a:avLst/>
              <a:gdLst>
                <a:gd name="connsiteX0" fmla="*/ 0 w 42370"/>
                <a:gd name="connsiteY0" fmla="*/ 0 h 9071"/>
                <a:gd name="connsiteX1" fmla="*/ 42370 w 42370"/>
                <a:gd name="connsiteY1" fmla="*/ 0 h 9071"/>
                <a:gd name="connsiteX2" fmla="*/ 42370 w 42370"/>
                <a:gd name="connsiteY2" fmla="*/ 9071 h 9071"/>
                <a:gd name="connsiteX3" fmla="*/ 0 w 42370"/>
                <a:gd name="connsiteY3" fmla="*/ 9071 h 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70" h="9071">
                  <a:moveTo>
                    <a:pt x="0" y="0"/>
                  </a:moveTo>
                  <a:lnTo>
                    <a:pt x="42370" y="0"/>
                  </a:lnTo>
                  <a:lnTo>
                    <a:pt x="42370" y="9071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tx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83" name="手繪多邊形: 圖案 182">
              <a:extLst>
                <a:ext uri="{FF2B5EF4-FFF2-40B4-BE49-F238E27FC236}">
                  <a16:creationId xmlns:a16="http://schemas.microsoft.com/office/drawing/2014/main" id="{8E09405E-6DEE-C477-2B6A-6B3F34E105ED}"/>
                </a:ext>
              </a:extLst>
            </p:cNvPr>
            <p:cNvSpPr/>
            <p:nvPr/>
          </p:nvSpPr>
          <p:spPr>
            <a:xfrm>
              <a:off x="6986935" y="3075635"/>
              <a:ext cx="42370" cy="9071"/>
            </a:xfrm>
            <a:custGeom>
              <a:avLst/>
              <a:gdLst>
                <a:gd name="connsiteX0" fmla="*/ 0 w 42370"/>
                <a:gd name="connsiteY0" fmla="*/ 0 h 9071"/>
                <a:gd name="connsiteX1" fmla="*/ 42370 w 42370"/>
                <a:gd name="connsiteY1" fmla="*/ 0 h 9071"/>
                <a:gd name="connsiteX2" fmla="*/ 42370 w 42370"/>
                <a:gd name="connsiteY2" fmla="*/ 9071 h 9071"/>
                <a:gd name="connsiteX3" fmla="*/ 0 w 42370"/>
                <a:gd name="connsiteY3" fmla="*/ 9071 h 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70" h="9071">
                  <a:moveTo>
                    <a:pt x="0" y="0"/>
                  </a:moveTo>
                  <a:lnTo>
                    <a:pt x="42370" y="0"/>
                  </a:lnTo>
                  <a:lnTo>
                    <a:pt x="42370" y="9071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tx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84" name="手繪多邊形: 圖案 183">
              <a:extLst>
                <a:ext uri="{FF2B5EF4-FFF2-40B4-BE49-F238E27FC236}">
                  <a16:creationId xmlns:a16="http://schemas.microsoft.com/office/drawing/2014/main" id="{05931625-97F7-B77A-2D59-CAE97EC12FA8}"/>
                </a:ext>
              </a:extLst>
            </p:cNvPr>
            <p:cNvSpPr/>
            <p:nvPr/>
          </p:nvSpPr>
          <p:spPr>
            <a:xfrm>
              <a:off x="6986935" y="3093835"/>
              <a:ext cx="29355" cy="9071"/>
            </a:xfrm>
            <a:custGeom>
              <a:avLst/>
              <a:gdLst>
                <a:gd name="connsiteX0" fmla="*/ 0 w 29355"/>
                <a:gd name="connsiteY0" fmla="*/ 0 h 9071"/>
                <a:gd name="connsiteX1" fmla="*/ 29355 w 29355"/>
                <a:gd name="connsiteY1" fmla="*/ 0 h 9071"/>
                <a:gd name="connsiteX2" fmla="*/ 29355 w 29355"/>
                <a:gd name="connsiteY2" fmla="*/ 9071 h 9071"/>
                <a:gd name="connsiteX3" fmla="*/ 0 w 29355"/>
                <a:gd name="connsiteY3" fmla="*/ 9071 h 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55" h="9071">
                  <a:moveTo>
                    <a:pt x="0" y="0"/>
                  </a:moveTo>
                  <a:lnTo>
                    <a:pt x="29355" y="0"/>
                  </a:lnTo>
                  <a:lnTo>
                    <a:pt x="29355" y="9071"/>
                  </a:lnTo>
                  <a:lnTo>
                    <a:pt x="0" y="9071"/>
                  </a:lnTo>
                  <a:close/>
                </a:path>
              </a:pathLst>
            </a:custGeom>
            <a:solidFill>
              <a:schemeClr val="tx2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</p:grp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50BA8F99-928E-C79E-0264-5C5EEFE51749}"/>
              </a:ext>
            </a:extLst>
          </p:cNvPr>
          <p:cNvSpPr txBox="1"/>
          <p:nvPr/>
        </p:nvSpPr>
        <p:spPr>
          <a:xfrm>
            <a:off x="8360003" y="3094666"/>
            <a:ext cx="81785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067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kumimoji="1" lang="zh-TW" altLang="en-US" sz="1067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階</a:t>
            </a:r>
            <a:r>
              <a:rPr kumimoji="1" lang="en-US" altLang="zh-TW" sz="1067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zh-TW" altLang="en-US" sz="1067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課長</a:t>
            </a:r>
            <a:r>
              <a:rPr kumimoji="1" lang="en-US" altLang="zh-TW" sz="1067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</p:txBody>
      </p: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91134A74-162B-00F4-D605-7393B51ECB59}"/>
              </a:ext>
            </a:extLst>
          </p:cNvPr>
          <p:cNvGrpSpPr/>
          <p:nvPr/>
        </p:nvGrpSpPr>
        <p:grpSpPr>
          <a:xfrm>
            <a:off x="8490246" y="3656657"/>
            <a:ext cx="297215" cy="323327"/>
            <a:chOff x="7417163" y="2324082"/>
            <a:chExt cx="319406" cy="354384"/>
          </a:xfrm>
        </p:grpSpPr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8531F8FD-2968-BA00-81DC-3A58A0ED53DF}"/>
                </a:ext>
              </a:extLst>
            </p:cNvPr>
            <p:cNvSpPr/>
            <p:nvPr/>
          </p:nvSpPr>
          <p:spPr>
            <a:xfrm>
              <a:off x="7417163" y="2518763"/>
              <a:ext cx="319406" cy="159703"/>
            </a:xfrm>
            <a:custGeom>
              <a:avLst/>
              <a:gdLst>
                <a:gd name="connsiteX0" fmla="*/ 319406 w 319406"/>
                <a:gd name="connsiteY0" fmla="*/ 79852 h 159703"/>
                <a:gd name="connsiteX1" fmla="*/ 303436 w 319406"/>
                <a:gd name="connsiteY1" fmla="*/ 47911 h 159703"/>
                <a:gd name="connsiteX2" fmla="*/ 225580 w 319406"/>
                <a:gd name="connsiteY2" fmla="*/ 9981 h 159703"/>
                <a:gd name="connsiteX3" fmla="*/ 159703 w 319406"/>
                <a:gd name="connsiteY3" fmla="*/ 0 h 159703"/>
                <a:gd name="connsiteX4" fmla="*/ 93826 w 319406"/>
                <a:gd name="connsiteY4" fmla="*/ 9981 h 159703"/>
                <a:gd name="connsiteX5" fmla="*/ 15970 w 319406"/>
                <a:gd name="connsiteY5" fmla="*/ 47911 h 159703"/>
                <a:gd name="connsiteX6" fmla="*/ 0 w 319406"/>
                <a:gd name="connsiteY6" fmla="*/ 79852 h 159703"/>
                <a:gd name="connsiteX7" fmla="*/ 0 w 319406"/>
                <a:gd name="connsiteY7" fmla="*/ 159703 h 159703"/>
                <a:gd name="connsiteX8" fmla="*/ 319406 w 319406"/>
                <a:gd name="connsiteY8" fmla="*/ 159703 h 15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06" h="159703">
                  <a:moveTo>
                    <a:pt x="319406" y="79852"/>
                  </a:moveTo>
                  <a:cubicBezTo>
                    <a:pt x="319145" y="67348"/>
                    <a:pt x="313282" y="55622"/>
                    <a:pt x="303436" y="47911"/>
                  </a:cubicBezTo>
                  <a:cubicBezTo>
                    <a:pt x="281477" y="29944"/>
                    <a:pt x="253529" y="17967"/>
                    <a:pt x="225580" y="9981"/>
                  </a:cubicBezTo>
                  <a:cubicBezTo>
                    <a:pt x="204229" y="3445"/>
                    <a:pt x="182032" y="82"/>
                    <a:pt x="159703" y="0"/>
                  </a:cubicBezTo>
                  <a:cubicBezTo>
                    <a:pt x="137398" y="385"/>
                    <a:pt x="115244" y="3742"/>
                    <a:pt x="93826" y="9981"/>
                  </a:cubicBezTo>
                  <a:cubicBezTo>
                    <a:pt x="65914" y="18126"/>
                    <a:pt x="39588" y="30952"/>
                    <a:pt x="15970" y="47911"/>
                  </a:cubicBezTo>
                  <a:cubicBezTo>
                    <a:pt x="6124" y="55622"/>
                    <a:pt x="261" y="67348"/>
                    <a:pt x="0" y="79852"/>
                  </a:cubicBezTo>
                  <a:lnTo>
                    <a:pt x="0" y="159703"/>
                  </a:lnTo>
                  <a:lnTo>
                    <a:pt x="319406" y="159703"/>
                  </a:lnTo>
                  <a:close/>
                </a:path>
              </a:pathLst>
            </a:custGeom>
            <a:solidFill>
              <a:srgbClr val="9966FF"/>
            </a:solidFill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BD9BCEC4-41BD-E73A-7F0E-B5EBEE658E8C}"/>
                </a:ext>
              </a:extLst>
            </p:cNvPr>
            <p:cNvSpPr/>
            <p:nvPr/>
          </p:nvSpPr>
          <p:spPr>
            <a:xfrm>
              <a:off x="7487805" y="2324082"/>
              <a:ext cx="170834" cy="89876"/>
            </a:xfrm>
            <a:custGeom>
              <a:avLst/>
              <a:gdLst>
                <a:gd name="connsiteX0" fmla="*/ 74089 w 170834"/>
                <a:gd name="connsiteY0" fmla="*/ 73657 h 89876"/>
                <a:gd name="connsiteX1" fmla="*/ 119005 w 170834"/>
                <a:gd name="connsiteY1" fmla="*/ 41367 h 89876"/>
                <a:gd name="connsiteX2" fmla="*/ 119005 w 170834"/>
                <a:gd name="connsiteY2" fmla="*/ 41367 h 89876"/>
                <a:gd name="connsiteX3" fmla="*/ 132780 w 170834"/>
                <a:gd name="connsiteY3" fmla="*/ 46907 h 89876"/>
                <a:gd name="connsiteX4" fmla="*/ 156635 w 170834"/>
                <a:gd name="connsiteY4" fmla="*/ 72210 h 89876"/>
                <a:gd name="connsiteX5" fmla="*/ 168363 w 170834"/>
                <a:gd name="connsiteY5" fmla="*/ 89178 h 89876"/>
                <a:gd name="connsiteX6" fmla="*/ 168363 w 170834"/>
                <a:gd name="connsiteY6" fmla="*/ 89178 h 89876"/>
                <a:gd name="connsiteX7" fmla="*/ 168912 w 170834"/>
                <a:gd name="connsiteY7" fmla="*/ 89877 h 89876"/>
                <a:gd name="connsiteX8" fmla="*/ 168912 w 170834"/>
                <a:gd name="connsiteY8" fmla="*/ 89877 h 89876"/>
                <a:gd name="connsiteX9" fmla="*/ 169561 w 170834"/>
                <a:gd name="connsiteY9" fmla="*/ 58286 h 89876"/>
                <a:gd name="connsiteX10" fmla="*/ 153940 w 170834"/>
                <a:gd name="connsiteY10" fmla="*/ 26245 h 89876"/>
                <a:gd name="connsiteX11" fmla="*/ 127739 w 170834"/>
                <a:gd name="connsiteY11" fmla="*/ 17511 h 89876"/>
                <a:gd name="connsiteX12" fmla="*/ 82723 w 170834"/>
                <a:gd name="connsiteY12" fmla="*/ 44 h 89876"/>
                <a:gd name="connsiteX13" fmla="*/ 18941 w 170834"/>
                <a:gd name="connsiteY13" fmla="*/ 27443 h 89876"/>
                <a:gd name="connsiteX14" fmla="*/ 3370 w 170834"/>
                <a:gd name="connsiteY14" fmla="*/ 70712 h 89876"/>
                <a:gd name="connsiteX15" fmla="*/ 1524 w 170834"/>
                <a:gd name="connsiteY15" fmla="*/ 85335 h 89876"/>
                <a:gd name="connsiteX16" fmla="*/ 9858 w 170834"/>
                <a:gd name="connsiteY16" fmla="*/ 85335 h 89876"/>
                <a:gd name="connsiteX17" fmla="*/ 9858 w 170834"/>
                <a:gd name="connsiteY17" fmla="*/ 85335 h 89876"/>
                <a:gd name="connsiteX18" fmla="*/ 74089 w 170834"/>
                <a:gd name="connsiteY18" fmla="*/ 73657 h 8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34" h="89876">
                  <a:moveTo>
                    <a:pt x="74089" y="73657"/>
                  </a:moveTo>
                  <a:cubicBezTo>
                    <a:pt x="87065" y="66021"/>
                    <a:pt x="119005" y="41367"/>
                    <a:pt x="119005" y="41367"/>
                  </a:cubicBezTo>
                  <a:lnTo>
                    <a:pt x="119005" y="41367"/>
                  </a:lnTo>
                  <a:cubicBezTo>
                    <a:pt x="124045" y="41804"/>
                    <a:pt x="128841" y="43732"/>
                    <a:pt x="132780" y="46907"/>
                  </a:cubicBezTo>
                  <a:cubicBezTo>
                    <a:pt x="142364" y="53637"/>
                    <a:pt x="150481" y="62246"/>
                    <a:pt x="156635" y="72210"/>
                  </a:cubicBezTo>
                  <a:cubicBezTo>
                    <a:pt x="162175" y="80494"/>
                    <a:pt x="166916" y="87182"/>
                    <a:pt x="168363" y="89178"/>
                  </a:cubicBezTo>
                  <a:lnTo>
                    <a:pt x="168363" y="89178"/>
                  </a:lnTo>
                  <a:lnTo>
                    <a:pt x="168912" y="89877"/>
                  </a:lnTo>
                  <a:lnTo>
                    <a:pt x="168912" y="89877"/>
                  </a:lnTo>
                  <a:cubicBezTo>
                    <a:pt x="171408" y="84886"/>
                    <a:pt x="171308" y="70962"/>
                    <a:pt x="169561" y="58286"/>
                  </a:cubicBezTo>
                  <a:cubicBezTo>
                    <a:pt x="167116" y="40818"/>
                    <a:pt x="165119" y="35628"/>
                    <a:pt x="153940" y="26245"/>
                  </a:cubicBezTo>
                  <a:cubicBezTo>
                    <a:pt x="146817" y="19790"/>
                    <a:pt x="137311" y="16621"/>
                    <a:pt x="127739" y="17511"/>
                  </a:cubicBezTo>
                  <a:cubicBezTo>
                    <a:pt x="114752" y="7434"/>
                    <a:pt x="99108" y="1363"/>
                    <a:pt x="82723" y="44"/>
                  </a:cubicBezTo>
                  <a:cubicBezTo>
                    <a:pt x="57769" y="-854"/>
                    <a:pt x="30520" y="12171"/>
                    <a:pt x="18941" y="27443"/>
                  </a:cubicBezTo>
                  <a:cubicBezTo>
                    <a:pt x="1424" y="50400"/>
                    <a:pt x="3370" y="65372"/>
                    <a:pt x="3370" y="70712"/>
                  </a:cubicBezTo>
                  <a:cubicBezTo>
                    <a:pt x="3370" y="76053"/>
                    <a:pt x="-2768" y="85335"/>
                    <a:pt x="1524" y="85335"/>
                  </a:cubicBezTo>
                  <a:cubicBezTo>
                    <a:pt x="4318" y="85335"/>
                    <a:pt x="7063" y="85335"/>
                    <a:pt x="9858" y="85335"/>
                  </a:cubicBezTo>
                  <a:lnTo>
                    <a:pt x="9858" y="85335"/>
                  </a:lnTo>
                  <a:cubicBezTo>
                    <a:pt x="25679" y="84886"/>
                    <a:pt x="57969" y="83139"/>
                    <a:pt x="74089" y="73657"/>
                  </a:cubicBezTo>
                  <a:close/>
                </a:path>
              </a:pathLst>
            </a:custGeom>
            <a:solidFill>
              <a:srgbClr val="9966FF"/>
            </a:solidFill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441A9D7E-DDEA-08F9-C80B-9CB1CE0410AB}"/>
                </a:ext>
              </a:extLst>
            </p:cNvPr>
            <p:cNvSpPr/>
            <p:nvPr/>
          </p:nvSpPr>
          <p:spPr>
            <a:xfrm>
              <a:off x="7497064" y="2376029"/>
              <a:ext cx="158904" cy="122180"/>
            </a:xfrm>
            <a:custGeom>
              <a:avLst/>
              <a:gdLst>
                <a:gd name="connsiteX0" fmla="*/ 151768 w 158904"/>
                <a:gd name="connsiteY0" fmla="*/ 43769 h 122180"/>
                <a:gd name="connsiteX1" fmla="*/ 139341 w 158904"/>
                <a:gd name="connsiteY1" fmla="*/ 25852 h 122180"/>
                <a:gd name="connsiteX2" fmla="*/ 117931 w 158904"/>
                <a:gd name="connsiteY2" fmla="*/ 2994 h 122180"/>
                <a:gd name="connsiteX3" fmla="*/ 112491 w 158904"/>
                <a:gd name="connsiteY3" fmla="*/ 0 h 122180"/>
                <a:gd name="connsiteX4" fmla="*/ 69870 w 158904"/>
                <a:gd name="connsiteY4" fmla="*/ 30244 h 122180"/>
                <a:gd name="connsiteX5" fmla="*/ 0 w 158904"/>
                <a:gd name="connsiteY5" fmla="*/ 43319 h 122180"/>
                <a:gd name="connsiteX6" fmla="*/ 80836 w 158904"/>
                <a:gd name="connsiteY6" fmla="*/ 122174 h 122180"/>
                <a:gd name="connsiteX7" fmla="*/ 158904 w 158904"/>
                <a:gd name="connsiteY7" fmla="*/ 53550 h 1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04" h="122180">
                  <a:moveTo>
                    <a:pt x="151768" y="43769"/>
                  </a:moveTo>
                  <a:cubicBezTo>
                    <a:pt x="151518" y="43419"/>
                    <a:pt x="146028" y="35783"/>
                    <a:pt x="139341" y="25852"/>
                  </a:cubicBezTo>
                  <a:cubicBezTo>
                    <a:pt x="133849" y="16844"/>
                    <a:pt x="126561" y="9063"/>
                    <a:pt x="117931" y="2994"/>
                  </a:cubicBezTo>
                  <a:cubicBezTo>
                    <a:pt x="116251" y="1771"/>
                    <a:pt x="114423" y="765"/>
                    <a:pt x="112491" y="0"/>
                  </a:cubicBezTo>
                  <a:cubicBezTo>
                    <a:pt x="103607" y="6737"/>
                    <a:pt x="80750" y="23906"/>
                    <a:pt x="69870" y="30244"/>
                  </a:cubicBezTo>
                  <a:cubicBezTo>
                    <a:pt x="52602" y="40225"/>
                    <a:pt x="21111" y="42870"/>
                    <a:pt x="0" y="43319"/>
                  </a:cubicBezTo>
                  <a:cubicBezTo>
                    <a:pt x="547" y="87417"/>
                    <a:pt x="36738" y="122721"/>
                    <a:pt x="80836" y="122174"/>
                  </a:cubicBezTo>
                  <a:cubicBezTo>
                    <a:pt x="120222" y="121686"/>
                    <a:pt x="153369" y="92549"/>
                    <a:pt x="158904" y="53550"/>
                  </a:cubicBezTo>
                  <a:close/>
                </a:path>
              </a:pathLst>
            </a:custGeom>
            <a:solidFill>
              <a:srgbClr val="9966FF"/>
            </a:solidFill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</p:grp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D21FFD12-B103-9BBA-E171-06A7B74D64A1}"/>
              </a:ext>
            </a:extLst>
          </p:cNvPr>
          <p:cNvSpPr txBox="1"/>
          <p:nvPr/>
        </p:nvSpPr>
        <p:spPr>
          <a:xfrm>
            <a:off x="8137191" y="3950309"/>
            <a:ext cx="80663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67" dirty="0">
                <a:solidFill>
                  <a:srgbClr val="99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</a:t>
            </a:r>
            <a:r>
              <a:rPr kumimoji="1" lang="zh-TW" altLang="en-US" sz="1067" dirty="0">
                <a:solidFill>
                  <a:srgbClr val="99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階</a:t>
            </a:r>
            <a:r>
              <a:rPr kumimoji="1" lang="en-US" altLang="zh-TW" sz="1067" dirty="0">
                <a:solidFill>
                  <a:srgbClr val="99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zh-TW" altLang="en-US" sz="1067" dirty="0">
                <a:solidFill>
                  <a:srgbClr val="99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主任</a:t>
            </a:r>
            <a:r>
              <a:rPr kumimoji="1" lang="en-US" altLang="zh-TW" sz="1067" dirty="0">
                <a:solidFill>
                  <a:srgbClr val="99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</p:txBody>
      </p: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A4CA7496-7DB4-15AE-72C4-9E2297DE752D}"/>
              </a:ext>
            </a:extLst>
          </p:cNvPr>
          <p:cNvGrpSpPr/>
          <p:nvPr/>
        </p:nvGrpSpPr>
        <p:grpSpPr>
          <a:xfrm>
            <a:off x="9830446" y="3667182"/>
            <a:ext cx="528561" cy="338180"/>
            <a:chOff x="1962656" y="2257069"/>
            <a:chExt cx="691715" cy="373856"/>
          </a:xfrm>
        </p:grpSpPr>
        <p:sp>
          <p:nvSpPr>
            <p:cNvPr id="198" name="手繪多邊形: 圖案 197">
              <a:extLst>
                <a:ext uri="{FF2B5EF4-FFF2-40B4-BE49-F238E27FC236}">
                  <a16:creationId xmlns:a16="http://schemas.microsoft.com/office/drawing/2014/main" id="{742E62DA-742C-B2F6-E4BD-D87EF398AB11}"/>
                </a:ext>
              </a:extLst>
            </p:cNvPr>
            <p:cNvSpPr/>
            <p:nvPr/>
          </p:nvSpPr>
          <p:spPr>
            <a:xfrm>
              <a:off x="2432048" y="2257069"/>
              <a:ext cx="148209" cy="148209"/>
            </a:xfrm>
            <a:custGeom>
              <a:avLst/>
              <a:gdLst>
                <a:gd name="connsiteX0" fmla="*/ 148209 w 148209"/>
                <a:gd name="connsiteY0" fmla="*/ 74104 h 148209"/>
                <a:gd name="connsiteX1" fmla="*/ 74104 w 148209"/>
                <a:gd name="connsiteY1" fmla="*/ 148209 h 148209"/>
                <a:gd name="connsiteX2" fmla="*/ 0 w 148209"/>
                <a:gd name="connsiteY2" fmla="*/ 74104 h 148209"/>
                <a:gd name="connsiteX3" fmla="*/ 74104 w 148209"/>
                <a:gd name="connsiteY3" fmla="*/ 0 h 148209"/>
                <a:gd name="connsiteX4" fmla="*/ 148209 w 148209"/>
                <a:gd name="connsiteY4" fmla="*/ 74104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199" name="手繪多邊形: 圖案 198">
              <a:extLst>
                <a:ext uri="{FF2B5EF4-FFF2-40B4-BE49-F238E27FC236}">
                  <a16:creationId xmlns:a16="http://schemas.microsoft.com/office/drawing/2014/main" id="{497BA021-6AD0-0612-BD00-E1CA31D3E0C0}"/>
                </a:ext>
              </a:extLst>
            </p:cNvPr>
            <p:cNvSpPr/>
            <p:nvPr/>
          </p:nvSpPr>
          <p:spPr>
            <a:xfrm>
              <a:off x="2036760" y="2257069"/>
              <a:ext cx="148209" cy="148209"/>
            </a:xfrm>
            <a:custGeom>
              <a:avLst/>
              <a:gdLst>
                <a:gd name="connsiteX0" fmla="*/ 148209 w 148209"/>
                <a:gd name="connsiteY0" fmla="*/ 74104 h 148209"/>
                <a:gd name="connsiteX1" fmla="*/ 74104 w 148209"/>
                <a:gd name="connsiteY1" fmla="*/ 148209 h 148209"/>
                <a:gd name="connsiteX2" fmla="*/ 0 w 148209"/>
                <a:gd name="connsiteY2" fmla="*/ 74104 h 148209"/>
                <a:gd name="connsiteX3" fmla="*/ 74104 w 148209"/>
                <a:gd name="connsiteY3" fmla="*/ 0 h 148209"/>
                <a:gd name="connsiteX4" fmla="*/ 148209 w 148209"/>
                <a:gd name="connsiteY4" fmla="*/ 74104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4"/>
                  </a:moveTo>
                  <a:cubicBezTo>
                    <a:pt x="148209" y="115031"/>
                    <a:pt x="115031" y="148209"/>
                    <a:pt x="74104" y="148209"/>
                  </a:cubicBezTo>
                  <a:cubicBezTo>
                    <a:pt x="33178" y="148209"/>
                    <a:pt x="0" y="115031"/>
                    <a:pt x="0" y="74104"/>
                  </a:cubicBezTo>
                  <a:cubicBezTo>
                    <a:pt x="0" y="33178"/>
                    <a:pt x="33178" y="0"/>
                    <a:pt x="74104" y="0"/>
                  </a:cubicBezTo>
                  <a:cubicBezTo>
                    <a:pt x="115031" y="0"/>
                    <a:pt x="148209" y="33178"/>
                    <a:pt x="148209" y="7410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200" name="手繪多邊形: 圖案 199">
              <a:extLst>
                <a:ext uri="{FF2B5EF4-FFF2-40B4-BE49-F238E27FC236}">
                  <a16:creationId xmlns:a16="http://schemas.microsoft.com/office/drawing/2014/main" id="{F0D99912-4F66-41E0-3227-664BC0633219}"/>
                </a:ext>
              </a:extLst>
            </p:cNvPr>
            <p:cNvSpPr/>
            <p:nvPr/>
          </p:nvSpPr>
          <p:spPr>
            <a:xfrm>
              <a:off x="2385756" y="2425376"/>
              <a:ext cx="268615" cy="148399"/>
            </a:xfrm>
            <a:custGeom>
              <a:avLst/>
              <a:gdLst>
                <a:gd name="connsiteX0" fmla="*/ 253746 w 268615"/>
                <a:gd name="connsiteY0" fmla="*/ 44101 h 148399"/>
                <a:gd name="connsiteX1" fmla="*/ 181356 w 268615"/>
                <a:gd name="connsiteY1" fmla="*/ 9525 h 148399"/>
                <a:gd name="connsiteX2" fmla="*/ 120396 w 268615"/>
                <a:gd name="connsiteY2" fmla="*/ 0 h 148399"/>
                <a:gd name="connsiteX3" fmla="*/ 59436 w 268615"/>
                <a:gd name="connsiteY3" fmla="*/ 9525 h 148399"/>
                <a:gd name="connsiteX4" fmla="*/ 3429 w 268615"/>
                <a:gd name="connsiteY4" fmla="*/ 33529 h 148399"/>
                <a:gd name="connsiteX5" fmla="*/ 0 w 268615"/>
                <a:gd name="connsiteY5" fmla="*/ 37434 h 148399"/>
                <a:gd name="connsiteX6" fmla="*/ 76200 w 268615"/>
                <a:gd name="connsiteY6" fmla="*/ 75534 h 148399"/>
                <a:gd name="connsiteX7" fmla="*/ 104108 w 268615"/>
                <a:gd name="connsiteY7" fmla="*/ 131446 h 148399"/>
                <a:gd name="connsiteX8" fmla="*/ 104108 w 268615"/>
                <a:gd name="connsiteY8" fmla="*/ 148400 h 148399"/>
                <a:gd name="connsiteX9" fmla="*/ 268605 w 268615"/>
                <a:gd name="connsiteY9" fmla="*/ 148400 h 148399"/>
                <a:gd name="connsiteX10" fmla="*/ 268605 w 268615"/>
                <a:gd name="connsiteY10" fmla="*/ 73819 h 148399"/>
                <a:gd name="connsiteX11" fmla="*/ 253746 w 268615"/>
                <a:gd name="connsiteY11" fmla="*/ 44101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615" h="148399">
                  <a:moveTo>
                    <a:pt x="253746" y="44101"/>
                  </a:moveTo>
                  <a:cubicBezTo>
                    <a:pt x="232401" y="27476"/>
                    <a:pt x="207702" y="15681"/>
                    <a:pt x="181356" y="9525"/>
                  </a:cubicBezTo>
                  <a:cubicBezTo>
                    <a:pt x="161530" y="3742"/>
                    <a:pt x="141041" y="541"/>
                    <a:pt x="120396" y="0"/>
                  </a:cubicBezTo>
                  <a:cubicBezTo>
                    <a:pt x="99702" y="-45"/>
                    <a:pt x="79130" y="3169"/>
                    <a:pt x="59436" y="9525"/>
                  </a:cubicBezTo>
                  <a:cubicBezTo>
                    <a:pt x="39707" y="14783"/>
                    <a:pt x="20843" y="22868"/>
                    <a:pt x="3429" y="33529"/>
                  </a:cubicBezTo>
                  <a:cubicBezTo>
                    <a:pt x="2286" y="34862"/>
                    <a:pt x="1238" y="36196"/>
                    <a:pt x="0" y="37434"/>
                  </a:cubicBezTo>
                  <a:cubicBezTo>
                    <a:pt x="27701" y="44889"/>
                    <a:pt x="53615" y="57847"/>
                    <a:pt x="76200" y="75534"/>
                  </a:cubicBezTo>
                  <a:cubicBezTo>
                    <a:pt x="94021" y="88541"/>
                    <a:pt x="104425" y="109385"/>
                    <a:pt x="104108" y="131446"/>
                  </a:cubicBezTo>
                  <a:lnTo>
                    <a:pt x="104108" y="148400"/>
                  </a:lnTo>
                  <a:lnTo>
                    <a:pt x="268605" y="148400"/>
                  </a:lnTo>
                  <a:lnTo>
                    <a:pt x="268605" y="73819"/>
                  </a:lnTo>
                  <a:cubicBezTo>
                    <a:pt x="268892" y="62061"/>
                    <a:pt x="263324" y="50927"/>
                    <a:pt x="253746" y="441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 dirty="0"/>
            </a:p>
          </p:txBody>
        </p:sp>
        <p:sp>
          <p:nvSpPr>
            <p:cNvPr id="201" name="手繪多邊形: 圖案 200">
              <a:extLst>
                <a:ext uri="{FF2B5EF4-FFF2-40B4-BE49-F238E27FC236}">
                  <a16:creationId xmlns:a16="http://schemas.microsoft.com/office/drawing/2014/main" id="{B0DD7A79-BEE5-4F3B-3785-B58388709485}"/>
                </a:ext>
              </a:extLst>
            </p:cNvPr>
            <p:cNvSpPr/>
            <p:nvPr/>
          </p:nvSpPr>
          <p:spPr>
            <a:xfrm>
              <a:off x="1962656" y="2425376"/>
              <a:ext cx="268605" cy="148399"/>
            </a:xfrm>
            <a:custGeom>
              <a:avLst/>
              <a:gdLst>
                <a:gd name="connsiteX0" fmla="*/ 164687 w 268605"/>
                <a:gd name="connsiteY0" fmla="*/ 131445 h 148399"/>
                <a:gd name="connsiteX1" fmla="*/ 191357 w 268605"/>
                <a:gd name="connsiteY1" fmla="*/ 76486 h 148399"/>
                <a:gd name="connsiteX2" fmla="*/ 192500 w 268605"/>
                <a:gd name="connsiteY2" fmla="*/ 75534 h 148399"/>
                <a:gd name="connsiteX3" fmla="*/ 193739 w 268605"/>
                <a:gd name="connsiteY3" fmla="*/ 74676 h 148399"/>
                <a:gd name="connsiteX4" fmla="*/ 268605 w 268605"/>
                <a:gd name="connsiteY4" fmla="*/ 37529 h 148399"/>
                <a:gd name="connsiteX5" fmla="*/ 263176 w 268605"/>
                <a:gd name="connsiteY5" fmla="*/ 31338 h 148399"/>
                <a:gd name="connsiteX6" fmla="*/ 209550 w 268605"/>
                <a:gd name="connsiteY6" fmla="*/ 9525 h 148399"/>
                <a:gd name="connsiteX7" fmla="*/ 148590 w 268605"/>
                <a:gd name="connsiteY7" fmla="*/ 0 h 148399"/>
                <a:gd name="connsiteX8" fmla="*/ 87630 w 268605"/>
                <a:gd name="connsiteY8" fmla="*/ 9525 h 148399"/>
                <a:gd name="connsiteX9" fmla="*/ 15240 w 268605"/>
                <a:gd name="connsiteY9" fmla="*/ 44101 h 148399"/>
                <a:gd name="connsiteX10" fmla="*/ 0 w 268605"/>
                <a:gd name="connsiteY10" fmla="*/ 73819 h 148399"/>
                <a:gd name="connsiteX11" fmla="*/ 0 w 268605"/>
                <a:gd name="connsiteY11" fmla="*/ 148400 h 148399"/>
                <a:gd name="connsiteX12" fmla="*/ 164687 w 268605"/>
                <a:gd name="connsiteY12" fmla="*/ 148400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" h="148399">
                  <a:moveTo>
                    <a:pt x="164687" y="131445"/>
                  </a:moveTo>
                  <a:cubicBezTo>
                    <a:pt x="164708" y="110012"/>
                    <a:pt x="174533" y="89766"/>
                    <a:pt x="191357" y="76486"/>
                  </a:cubicBezTo>
                  <a:lnTo>
                    <a:pt x="192500" y="75534"/>
                  </a:lnTo>
                  <a:lnTo>
                    <a:pt x="193739" y="74676"/>
                  </a:lnTo>
                  <a:cubicBezTo>
                    <a:pt x="216581" y="58427"/>
                    <a:pt x="241848" y="45890"/>
                    <a:pt x="268605" y="37529"/>
                  </a:cubicBezTo>
                  <a:cubicBezTo>
                    <a:pt x="266700" y="35529"/>
                    <a:pt x="264986" y="33433"/>
                    <a:pt x="263176" y="31338"/>
                  </a:cubicBezTo>
                  <a:cubicBezTo>
                    <a:pt x="246437" y="21538"/>
                    <a:pt x="228377" y="14193"/>
                    <a:pt x="209550" y="9525"/>
                  </a:cubicBezTo>
                  <a:cubicBezTo>
                    <a:pt x="189726" y="3734"/>
                    <a:pt x="169235" y="532"/>
                    <a:pt x="148590" y="0"/>
                  </a:cubicBezTo>
                  <a:cubicBezTo>
                    <a:pt x="127896" y="-39"/>
                    <a:pt x="107326" y="3176"/>
                    <a:pt x="87630" y="9525"/>
                  </a:cubicBezTo>
                  <a:cubicBezTo>
                    <a:pt x="61651" y="16693"/>
                    <a:pt x="37144" y="28399"/>
                    <a:pt x="15240" y="44101"/>
                  </a:cubicBezTo>
                  <a:cubicBezTo>
                    <a:pt x="5858" y="51134"/>
                    <a:pt x="236" y="62096"/>
                    <a:pt x="0" y="73819"/>
                  </a:cubicBezTo>
                  <a:lnTo>
                    <a:pt x="0" y="148400"/>
                  </a:lnTo>
                  <a:lnTo>
                    <a:pt x="164687" y="148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202" name="手繪多邊形: 圖案 201">
              <a:extLst>
                <a:ext uri="{FF2B5EF4-FFF2-40B4-BE49-F238E27FC236}">
                  <a16:creationId xmlns:a16="http://schemas.microsoft.com/office/drawing/2014/main" id="{315ADE21-FD0A-1866-DB90-2BD9DFD74348}"/>
                </a:ext>
              </a:extLst>
            </p:cNvPr>
            <p:cNvSpPr/>
            <p:nvPr/>
          </p:nvSpPr>
          <p:spPr>
            <a:xfrm>
              <a:off x="2160299" y="2483096"/>
              <a:ext cx="296430" cy="147829"/>
            </a:xfrm>
            <a:custGeom>
              <a:avLst/>
              <a:gdLst>
                <a:gd name="connsiteX0" fmla="*/ 0 w 296430"/>
                <a:gd name="connsiteY0" fmla="*/ 147830 h 147829"/>
                <a:gd name="connsiteX1" fmla="*/ 0 w 296430"/>
                <a:gd name="connsiteY1" fmla="*/ 73725 h 147829"/>
                <a:gd name="connsiteX2" fmla="*/ 14859 w 296430"/>
                <a:gd name="connsiteY2" fmla="*/ 44102 h 147829"/>
                <a:gd name="connsiteX3" fmla="*/ 87249 w 296430"/>
                <a:gd name="connsiteY3" fmla="*/ 9527 h 147829"/>
                <a:gd name="connsiteX4" fmla="*/ 148209 w 296430"/>
                <a:gd name="connsiteY4" fmla="*/ 2 h 147829"/>
                <a:gd name="connsiteX5" fmla="*/ 209169 w 296430"/>
                <a:gd name="connsiteY5" fmla="*/ 9527 h 147829"/>
                <a:gd name="connsiteX6" fmla="*/ 281654 w 296430"/>
                <a:gd name="connsiteY6" fmla="*/ 44102 h 147829"/>
                <a:gd name="connsiteX7" fmla="*/ 296418 w 296430"/>
                <a:gd name="connsiteY7" fmla="*/ 73725 h 147829"/>
                <a:gd name="connsiteX8" fmla="*/ 296418 w 296430"/>
                <a:gd name="connsiteY8" fmla="*/ 147830 h 14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430" h="147829">
                  <a:moveTo>
                    <a:pt x="0" y="147830"/>
                  </a:moveTo>
                  <a:lnTo>
                    <a:pt x="0" y="73725"/>
                  </a:lnTo>
                  <a:cubicBezTo>
                    <a:pt x="45" y="62069"/>
                    <a:pt x="5544" y="51107"/>
                    <a:pt x="14859" y="44102"/>
                  </a:cubicBezTo>
                  <a:cubicBezTo>
                    <a:pt x="36723" y="28334"/>
                    <a:pt x="61243" y="16622"/>
                    <a:pt x="87249" y="9527"/>
                  </a:cubicBezTo>
                  <a:cubicBezTo>
                    <a:pt x="106934" y="3133"/>
                    <a:pt x="127512" y="-82"/>
                    <a:pt x="148209" y="2"/>
                  </a:cubicBezTo>
                  <a:cubicBezTo>
                    <a:pt x="168859" y="486"/>
                    <a:pt x="189355" y="3690"/>
                    <a:pt x="209169" y="9527"/>
                  </a:cubicBezTo>
                  <a:cubicBezTo>
                    <a:pt x="235567" y="15619"/>
                    <a:pt x="260308" y="27421"/>
                    <a:pt x="281654" y="44102"/>
                  </a:cubicBezTo>
                  <a:cubicBezTo>
                    <a:pt x="291195" y="50908"/>
                    <a:pt x="296728" y="62010"/>
                    <a:pt x="296418" y="73725"/>
                  </a:cubicBezTo>
                  <a:lnTo>
                    <a:pt x="296418" y="14783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  <p:sp>
          <p:nvSpPr>
            <p:cNvPr id="203" name="手繪多邊形: 圖案 202">
              <a:extLst>
                <a:ext uri="{FF2B5EF4-FFF2-40B4-BE49-F238E27FC236}">
                  <a16:creationId xmlns:a16="http://schemas.microsoft.com/office/drawing/2014/main" id="{B5BE28CC-1964-3C5E-011A-05C37D5C3A60}"/>
                </a:ext>
              </a:extLst>
            </p:cNvPr>
            <p:cNvSpPr/>
            <p:nvPr/>
          </p:nvSpPr>
          <p:spPr>
            <a:xfrm>
              <a:off x="2234404" y="2314696"/>
              <a:ext cx="148209" cy="148209"/>
            </a:xfrm>
            <a:custGeom>
              <a:avLst/>
              <a:gdLst>
                <a:gd name="connsiteX0" fmla="*/ 148209 w 148209"/>
                <a:gd name="connsiteY0" fmla="*/ 74105 h 148209"/>
                <a:gd name="connsiteX1" fmla="*/ 74105 w 148209"/>
                <a:gd name="connsiteY1" fmla="*/ 148209 h 148209"/>
                <a:gd name="connsiteX2" fmla="*/ 0 w 148209"/>
                <a:gd name="connsiteY2" fmla="*/ 74105 h 148209"/>
                <a:gd name="connsiteX3" fmla="*/ 74105 w 148209"/>
                <a:gd name="connsiteY3" fmla="*/ 0 h 148209"/>
                <a:gd name="connsiteX4" fmla="*/ 148209 w 148209"/>
                <a:gd name="connsiteY4" fmla="*/ 74105 h 1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09" h="148209">
                  <a:moveTo>
                    <a:pt x="148209" y="74105"/>
                  </a:moveTo>
                  <a:cubicBezTo>
                    <a:pt x="148209" y="115031"/>
                    <a:pt x="115031" y="148209"/>
                    <a:pt x="74105" y="148209"/>
                  </a:cubicBezTo>
                  <a:cubicBezTo>
                    <a:pt x="33178" y="148209"/>
                    <a:pt x="0" y="115031"/>
                    <a:pt x="0" y="74105"/>
                  </a:cubicBezTo>
                  <a:cubicBezTo>
                    <a:pt x="0" y="33178"/>
                    <a:pt x="33178" y="0"/>
                    <a:pt x="74105" y="0"/>
                  </a:cubicBezTo>
                  <a:cubicBezTo>
                    <a:pt x="115031" y="0"/>
                    <a:pt x="148209" y="33178"/>
                    <a:pt x="148209" y="7410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2400"/>
            </a:p>
          </p:txBody>
        </p:sp>
      </p:grp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64086379-2E4E-EE9D-3ED4-9A3E21D7EDB9}"/>
              </a:ext>
            </a:extLst>
          </p:cNvPr>
          <p:cNvSpPr txBox="1"/>
          <p:nvPr/>
        </p:nvSpPr>
        <p:spPr>
          <a:xfrm>
            <a:off x="9812603" y="3991040"/>
            <a:ext cx="755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A.B</a:t>
            </a:r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階</a:t>
            </a:r>
            <a:endParaRPr kumimoji="1" lang="en-US" altLang="zh-TW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B08F1A46-A7B3-66E0-1BDE-34C857B1DB70}"/>
              </a:ext>
            </a:extLst>
          </p:cNvPr>
          <p:cNvSpPr/>
          <p:nvPr/>
        </p:nvSpPr>
        <p:spPr>
          <a:xfrm>
            <a:off x="10492732" y="3815523"/>
            <a:ext cx="1585690" cy="36933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TW" sz="1600" b="1" spc="67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Compliance</a:t>
            </a:r>
            <a:endParaRPr lang="zh-TW" altLang="en-US" sz="1600" b="1" spc="67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29" name="圖形 228" descr="可回收 以實心填滿">
            <a:extLst>
              <a:ext uri="{FF2B5EF4-FFF2-40B4-BE49-F238E27FC236}">
                <a16:creationId xmlns:a16="http://schemas.microsoft.com/office/drawing/2014/main" id="{9D22404B-A397-98E6-171F-B9EF148B3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01148" y="3522629"/>
            <a:ext cx="755675" cy="7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作業前</a:t>
            </a:r>
            <a:r>
              <a:rPr lang="en-US" altLang="zh-TW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QMS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日常實施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0" y="854469"/>
            <a:ext cx="11532363" cy="446376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利用過去品質異常發生案例製作成教育資料，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人員利用每日作業前會議時間進行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QKY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Sheet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教育。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作業前</a:t>
            </a:r>
            <a:r>
              <a:rPr kumimoji="1" lang="en-US" altLang="zh-TW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QKY</a:t>
            </a:r>
            <a:r>
              <a:rPr kumimoji="1" lang="zh-TW" altLang="en-US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進行</a:t>
            </a:r>
            <a:r>
              <a:rPr kumimoji="1" lang="en-US" altLang="ja-JP" sz="3600" kern="0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360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藉由過去案例增加作業人員品質異常狀況警覺性，提高人員品質意識</a:t>
            </a:r>
            <a:r>
              <a:rPr kumimoji="1" lang="zh-TW" altLang="en-US" sz="3600" kern="0">
                <a:solidFill>
                  <a:srgbClr val="0000FF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  <a:sym typeface="Wingdings" panose="05000000000000000000" pitchFamily="2" charset="2"/>
              </a:rPr>
              <a:t>。</a:t>
            </a:r>
            <a:endParaRPr lang="zh-TW" altLang="en-US" sz="3600">
              <a:solidFill>
                <a:srgbClr val="0000FF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0FB52D-DF8C-ED2D-D2F8-BE22914F9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2"/>
          <a:stretch/>
        </p:blipFill>
        <p:spPr>
          <a:xfrm>
            <a:off x="6464596" y="2817629"/>
            <a:ext cx="5164995" cy="222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6513D7-58CE-EDF6-E6F7-3560955DB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48" y="2875151"/>
            <a:ext cx="4722439" cy="222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CBE445-85D8-A1A9-40E4-241E01FA0F6A}"/>
              </a:ext>
            </a:extLst>
          </p:cNvPr>
          <p:cNvSpPr/>
          <p:nvPr/>
        </p:nvSpPr>
        <p:spPr>
          <a:xfrm>
            <a:off x="8318033" y="2547377"/>
            <a:ext cx="1982495" cy="425460"/>
          </a:xfrm>
          <a:prstGeom prst="rect">
            <a:avLst/>
          </a:prstGeom>
          <a:solidFill>
            <a:srgbClr val="0B04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作業前</a:t>
            </a:r>
            <a:r>
              <a:rPr lang="en-US" altLang="zh-TW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Q</a:t>
            </a:r>
            <a:r>
              <a:rPr kumimoji="0" lang="en-US" altLang="zh-TW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KY</a:t>
            </a:r>
            <a:endParaRPr kumimoji="0" lang="ja-JP" altLang="en-US" sz="1950" ker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E01EE4-5093-F795-A4E6-A5BCB3062A0F}"/>
              </a:ext>
            </a:extLst>
          </p:cNvPr>
          <p:cNvSpPr/>
          <p:nvPr/>
        </p:nvSpPr>
        <p:spPr>
          <a:xfrm>
            <a:off x="2197224" y="2587994"/>
            <a:ext cx="1982495" cy="425460"/>
          </a:xfrm>
          <a:prstGeom prst="rect">
            <a:avLst/>
          </a:prstGeom>
          <a:solidFill>
            <a:srgbClr val="0B04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QKY</a:t>
            </a:r>
            <a:r>
              <a:rPr kumimoji="0" lang="zh-TW" altLang="en-US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zh-TW" sz="1950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Sheet</a:t>
            </a:r>
            <a:endParaRPr kumimoji="0" lang="ja-JP" altLang="en-US" sz="1950" ker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79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zh-TW" altLang="en-US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zh-TW" sz="2800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2800" u="sng">
                <a:solidFill>
                  <a:schemeClr val="bg1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latin typeface="MS PGothic" panose="020B0600070205080204" pitchFamily="34" charset="-128"/>
                <a:ea typeface="MS PGothic" panose="020B0600070205080204" pitchFamily="34" charset="-128"/>
              </a:rPr>
              <a:t>6</a:t>
            </a:r>
            <a:r>
              <a:rPr lang="zh-TW" altLang="en-US" sz="2800" u="sng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検査関係の品質</a:t>
            </a:r>
            <a:r>
              <a:rPr lang="en-US" altLang="ja-JP" sz="2800">
                <a:latin typeface="MS PGothic" panose="020B0600070205080204" pitchFamily="34" charset="-128"/>
                <a:ea typeface="MS PGothic" panose="020B0600070205080204" pitchFamily="34" charset="-128"/>
              </a:rPr>
              <a:t>SOP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内容と教育方法の見直し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22" y="854468"/>
            <a:ext cx="7598346" cy="10149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標準書教育方式手順書</a:t>
            </a: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---</a:t>
            </a:r>
            <a:r>
              <a:rPr lang="zh-TW" altLang="en-US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新規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做成</a:t>
            </a:r>
            <a:endParaRPr lang="zh-TW" altLang="en-US" sz="3200">
              <a:solidFill>
                <a:srgbClr val="000000"/>
              </a:solidFill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zh-TW" sz="3200">
                <a:solidFill>
                  <a:srgbClr val="0000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檢查關係</a:t>
            </a:r>
            <a:r>
              <a:rPr lang="en-US" altLang="zh-TW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SOP</a:t>
            </a:r>
            <a:r>
              <a:rPr lang="zh-TW" altLang="en-US" sz="3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再教育</a:t>
            </a:r>
            <a:endParaRPr lang="en-US" altLang="zh-TW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4798667E-B730-D9B0-AAC3-0E8E0A827A30}"/>
              </a:ext>
            </a:extLst>
          </p:cNvPr>
          <p:cNvSpPr txBox="1"/>
          <p:nvPr/>
        </p:nvSpPr>
        <p:spPr>
          <a:xfrm>
            <a:off x="366347" y="5161372"/>
            <a:ext cx="11388473" cy="120032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lvl="0" defTabSz="914400">
              <a:defRPr/>
            </a:pPr>
            <a:r>
              <a:rPr lang="zh-TW" altLang="en-US" sz="3600">
                <a:solidFill>
                  <a:srgbClr val="000000"/>
                </a:solidFill>
                <a:effectLst/>
                <a:latin typeface="MS PGothic"/>
                <a:ea typeface="MS PGothic"/>
              </a:rPr>
              <a:t>標準書教育方式手順書</a:t>
            </a:r>
            <a:r>
              <a:rPr kumimoji="1" lang="en-US" altLang="ja-JP" sz="3600" kern="0">
                <a:solidFill>
                  <a:prstClr val="black"/>
                </a:solidFill>
                <a:latin typeface="MS PGothic"/>
                <a:ea typeface="MS PGothic"/>
                <a:sym typeface="Wingdings" panose="05000000000000000000" pitchFamily="2" charset="2"/>
              </a:rPr>
              <a:t></a:t>
            </a:r>
            <a:r>
              <a:rPr kumimoji="1" lang="en-US" altLang="zh-TW" sz="3200" kern="0">
                <a:solidFill>
                  <a:srgbClr val="0000FF"/>
                </a:solidFill>
                <a:latin typeface="MS PGothic"/>
                <a:ea typeface="MS PGothic"/>
                <a:sym typeface="Wingdings" panose="05000000000000000000" pitchFamily="2" charset="2"/>
              </a:rPr>
              <a:t>SOP</a:t>
            </a:r>
            <a:r>
              <a:rPr kumimoji="1" lang="zh-TW" altLang="en-US" sz="3200" kern="0">
                <a:solidFill>
                  <a:srgbClr val="0000FF"/>
                </a:solidFill>
                <a:latin typeface="MS PGothic"/>
                <a:ea typeface="MS PGothic"/>
                <a:sym typeface="Wingdings" panose="05000000000000000000" pitchFamily="2" charset="2"/>
              </a:rPr>
              <a:t>教育實施方式統一並標準化。</a:t>
            </a:r>
            <a:endParaRPr lang="en-US" altLang="zh-TW" sz="3200" kern="0">
              <a:solidFill>
                <a:srgbClr val="0000FF"/>
              </a:solidFill>
              <a:latin typeface="MS PGothic"/>
              <a:ea typeface="MS PGothic"/>
            </a:endParaRPr>
          </a:p>
          <a:p>
            <a:pPr lvl="0" defTabSz="914400" latinLnBrk="0">
              <a:defRPr/>
            </a:pPr>
            <a:r>
              <a:rPr kumimoji="1" lang="zh-TW" altLang="en-US" sz="3600" kern="0">
                <a:solidFill>
                  <a:prstClr val="black"/>
                </a:solidFill>
                <a:latin typeface="MS PGothic"/>
                <a:ea typeface="MS PGothic"/>
              </a:rPr>
              <a:t>檢查類</a:t>
            </a:r>
            <a:r>
              <a:rPr kumimoji="1" lang="en-US" altLang="zh-TW" sz="3600" kern="0">
                <a:solidFill>
                  <a:prstClr val="black"/>
                </a:solidFill>
                <a:latin typeface="MS PGothic"/>
                <a:ea typeface="MS PGothic"/>
              </a:rPr>
              <a:t>SOP</a:t>
            </a:r>
            <a:r>
              <a:rPr kumimoji="1" lang="zh-TW" altLang="en-US" sz="3600" kern="0">
                <a:solidFill>
                  <a:prstClr val="black"/>
                </a:solidFill>
                <a:latin typeface="MS PGothic"/>
                <a:ea typeface="MS PGothic"/>
              </a:rPr>
              <a:t>再教育</a:t>
            </a:r>
            <a:r>
              <a:rPr kumimoji="1" lang="en-US" altLang="zh-TW" sz="3600" kern="0">
                <a:solidFill>
                  <a:prstClr val="black"/>
                </a:solidFill>
                <a:latin typeface="MS PGothic"/>
                <a:ea typeface="MS PGothic"/>
                <a:sym typeface="Wingdings" panose="05000000000000000000" pitchFamily="2" charset="2"/>
              </a:rPr>
              <a:t></a:t>
            </a:r>
            <a:r>
              <a:rPr kumimoji="1" lang="zh-TW" altLang="en-US" sz="3200" kern="0">
                <a:solidFill>
                  <a:srgbClr val="0000FF"/>
                </a:solidFill>
                <a:latin typeface="MS PGothic"/>
                <a:ea typeface="MS PGothic"/>
                <a:sym typeface="Wingdings" panose="05000000000000000000" pitchFamily="2" charset="2"/>
              </a:rPr>
              <a:t>讓現場作業者複習</a:t>
            </a:r>
            <a:r>
              <a:rPr kumimoji="1" lang="en-US" altLang="zh-TW" sz="3200" kern="0">
                <a:solidFill>
                  <a:srgbClr val="0000FF"/>
                </a:solidFill>
                <a:latin typeface="MS PGothic"/>
                <a:ea typeface="MS PGothic"/>
              </a:rPr>
              <a:t>SOP</a:t>
            </a:r>
            <a:r>
              <a:rPr kumimoji="1" lang="zh-TW" altLang="en-US" sz="3200" kern="0">
                <a:solidFill>
                  <a:srgbClr val="0000FF"/>
                </a:solidFill>
                <a:latin typeface="MS PGothic"/>
                <a:ea typeface="MS PGothic"/>
              </a:rPr>
              <a:t>全部步驟。</a:t>
            </a:r>
            <a:endParaRPr lang="en-US" altLang="zh-TW" sz="3200" kern="0">
              <a:solidFill>
                <a:srgbClr val="0000FF"/>
              </a:solidFill>
              <a:latin typeface="MS PGothic"/>
              <a:ea typeface="MS P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21C3E5-A44B-E563-7E5B-4250C19E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3" y="1860683"/>
            <a:ext cx="3365681" cy="314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BAA052-D74B-401C-602B-7BE3D3E0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12" y="1859468"/>
            <a:ext cx="3161818" cy="16269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41674D7-9E88-273C-B1A3-D9FFD7B95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03" b="38773"/>
          <a:stretch/>
        </p:blipFill>
        <p:spPr>
          <a:xfrm>
            <a:off x="5247012" y="3506779"/>
            <a:ext cx="3161818" cy="1494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B852A6C-BCA5-F6A8-4B0A-F9D74D695D78}"/>
              </a:ext>
            </a:extLst>
          </p:cNvPr>
          <p:cNvSpPr txBox="1"/>
          <p:nvPr/>
        </p:nvSpPr>
        <p:spPr>
          <a:xfrm>
            <a:off x="712519" y="3740727"/>
            <a:ext cx="2838203" cy="78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32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78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D94640-48B9-20FB-585C-A72814FD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/>
          <a:lstStyle/>
          <a:p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ja-JP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ja-JP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ja-JP" sz="2800" u="sng">
                <a:latin typeface="MS PGothic" panose="020B0600070205080204" pitchFamily="34" charset="-128"/>
                <a:ea typeface="MS PGothic" panose="020B0600070205080204" pitchFamily="34" charset="-128"/>
              </a:rPr>
              <a:t>7 </a:t>
            </a:r>
            <a:r>
              <a:rPr lang="zh-TW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en-US" altLang="ja-JP" sz="2800">
                <a:latin typeface="MS PGothic" panose="020B0600070205080204" pitchFamily="34" charset="-128"/>
                <a:ea typeface="MS PGothic" panose="020B0600070205080204" pitchFamily="34" charset="-128"/>
              </a:rPr>
              <a:t>SOP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内容與現場作業正確性のパトロール</a:t>
            </a:r>
            <a:endParaRPr 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5F085-D3E1-074C-FE4C-134B836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57" y="879230"/>
            <a:ext cx="11532363" cy="747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1.SOP</a:t>
            </a:r>
            <a:r>
              <a:rPr lang="zh-TW" altLang="en-US" sz="3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教育後</a:t>
            </a:r>
            <a:r>
              <a:rPr lang="zh-TW" altLang="en-US" sz="320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實施</a:t>
            </a:r>
            <a:r>
              <a:rPr lang="ja-JP" altLang="en-US" sz="3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現場作業正確性</a:t>
            </a:r>
            <a:r>
              <a:rPr lang="zh-TW" altLang="en-US" sz="320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巡檢</a:t>
            </a:r>
            <a:endParaRPr lang="en-US" sz="3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sz="32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zh-TW" sz="3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" name="投影片編號版面配置區 1" hidden="1">
            <a:extLst>
              <a:ext uri="{FF2B5EF4-FFF2-40B4-BE49-F238E27FC236}">
                <a16:creationId xmlns:a16="http://schemas.microsoft.com/office/drawing/2014/main" id="{DCEDA64A-09C6-A81F-D0DD-693CCCF426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2538" y="6537325"/>
            <a:ext cx="779462" cy="373063"/>
          </a:xfrm>
          <a:prstGeom prst="rect">
            <a:avLst/>
          </a:prstGeom>
        </p:spPr>
        <p:txBody>
          <a:bodyPr vert="horz" lIns="104373" tIns="52187" rIns="104373" bIns="52187" rtlCol="0" anchor="ctr"/>
          <a:lstStyle>
            <a:defPPr>
              <a:defRPr lang="ko-KR"/>
            </a:defPPr>
            <a:lvl1pPr marL="0" algn="r" defTabSz="1043738" rtl="0" eaLnBrk="1" latinLnBrk="1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21869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738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5607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7475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9344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1213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3082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4951" algn="l" defTabSz="10437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4A30835-5337-4B69-BF29-07AA0ABD71D0}" type="slidenum">
              <a:rPr lang="ko-KR" altLang="en-US" smtClean="0"/>
              <a:pPr>
                <a:spcAft>
                  <a:spcPts val="600"/>
                </a:spcAft>
              </a:pPr>
              <a:t>7</a:t>
            </a:fld>
            <a:endParaRPr lang="ko-KR" altLang="en-US"/>
          </a:p>
        </p:txBody>
      </p:sp>
      <p:sp>
        <p:nvSpPr>
          <p:cNvPr id="4" name="テキスト ボックス 14">
            <a:extLst>
              <a:ext uri="{FF2B5EF4-FFF2-40B4-BE49-F238E27FC236}">
                <a16:creationId xmlns:a16="http://schemas.microsoft.com/office/drawing/2014/main" id="{FD81F6BF-BA28-CAC9-ADFE-F8C2D082A6FC}"/>
              </a:ext>
            </a:extLst>
          </p:cNvPr>
          <p:cNvSpPr txBox="1"/>
          <p:nvPr/>
        </p:nvSpPr>
        <p:spPr>
          <a:xfrm>
            <a:off x="366347" y="5152437"/>
            <a:ext cx="11388473" cy="113877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>
            <a:outerShdw blurRad="50800" dist="38100" dir="33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ja-JP" altLang="en-US" sz="3600">
                <a:latin typeface="MS PGothic"/>
                <a:ea typeface="MS PGothic"/>
              </a:rPr>
              <a:t>現場作業正確性</a:t>
            </a:r>
            <a:r>
              <a:rPr lang="zh-TW" altLang="en-US" sz="3600">
                <a:latin typeface="MS PGothic"/>
                <a:ea typeface="MS PGothic"/>
              </a:rPr>
              <a:t>巡檢</a:t>
            </a:r>
            <a:r>
              <a:rPr kumimoji="1" lang="en-US" altLang="zh-TW" sz="3600" kern="0">
                <a:solidFill>
                  <a:prstClr val="black"/>
                </a:solidFill>
                <a:latin typeface="MS PGothic"/>
                <a:ea typeface="MS PGothic"/>
                <a:sym typeface="Wingdings" panose="05000000000000000000" pitchFamily="2" charset="2"/>
              </a:rPr>
              <a:t></a:t>
            </a:r>
            <a:r>
              <a:rPr kumimoji="1" lang="zh-TW" altLang="en-US" sz="3200" b="1" kern="0">
                <a:solidFill>
                  <a:srgbClr val="0000FF"/>
                </a:solidFill>
                <a:latin typeface="MS PGothic"/>
                <a:ea typeface="MS PGothic"/>
              </a:rPr>
              <a:t>確保現場作業者</a:t>
            </a:r>
            <a:r>
              <a:rPr kumimoji="1" lang="en-US" altLang="zh-TW" sz="3200" b="1" kern="0">
                <a:solidFill>
                  <a:srgbClr val="0000FF"/>
                </a:solidFill>
                <a:latin typeface="MS PGothic"/>
                <a:ea typeface="MS PGothic"/>
              </a:rPr>
              <a:t>“</a:t>
            </a:r>
            <a:r>
              <a:rPr kumimoji="1" lang="zh-TW" altLang="en-US" sz="3200" b="1" kern="0">
                <a:solidFill>
                  <a:srgbClr val="0000FF"/>
                </a:solidFill>
                <a:latin typeface="MS PGothic"/>
                <a:ea typeface="MS PGothic"/>
              </a:rPr>
              <a:t>說 寫 做</a:t>
            </a:r>
            <a:r>
              <a:rPr kumimoji="1" lang="en-US" altLang="zh-TW" sz="3200" b="1" kern="0">
                <a:solidFill>
                  <a:srgbClr val="0000FF"/>
                </a:solidFill>
                <a:latin typeface="MS PGothic"/>
                <a:ea typeface="MS PGothic"/>
              </a:rPr>
              <a:t>”</a:t>
            </a:r>
            <a:r>
              <a:rPr kumimoji="1" lang="zh-TW" altLang="en-US" sz="3200" b="1" kern="0">
                <a:solidFill>
                  <a:srgbClr val="0000FF"/>
                </a:solidFill>
                <a:latin typeface="MS PGothic"/>
                <a:ea typeface="MS PGothic"/>
              </a:rPr>
              <a:t> 一致。</a:t>
            </a:r>
            <a:endParaRPr lang="en-US" altLang="zh-TW" sz="3200" b="1" kern="0">
              <a:solidFill>
                <a:srgbClr val="0000FF"/>
              </a:solidFill>
              <a:latin typeface="MS PGothic"/>
              <a:ea typeface="MS PGothic"/>
            </a:endParaRPr>
          </a:p>
          <a:p>
            <a:pPr defTabSz="914400">
              <a:defRPr/>
            </a:pPr>
            <a:endParaRPr lang="en-US" altLang="zh-TW" sz="3200" b="1" kern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051748-5BD4-5B17-00A6-8E9A6D45C049}"/>
              </a:ext>
            </a:extLst>
          </p:cNvPr>
          <p:cNvSpPr txBox="1"/>
          <p:nvPr/>
        </p:nvSpPr>
        <p:spPr>
          <a:xfrm>
            <a:off x="7013986" y="1968649"/>
            <a:ext cx="2689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i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缺</a:t>
            </a:r>
            <a:r>
              <a:rPr kumimoji="1" lang="zh-TW" altLang="en-US" sz="3200" b="1" i="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巡檢結果</a:t>
            </a:r>
            <a:endParaRPr kumimoji="1" lang="ja-JP" altLang="en-US" sz="3200" b="1" i="0">
              <a:solidFill>
                <a:srgbClr val="3246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圖片 5" descr="一張含有 文字, 螢幕擷取畫面, 數字, 平行 的圖片&#10;&#10;AI 產生的內容可能不正確。">
            <a:extLst>
              <a:ext uri="{FF2B5EF4-FFF2-40B4-BE49-F238E27FC236}">
                <a16:creationId xmlns:a16="http://schemas.microsoft.com/office/drawing/2014/main" id="{36B4973B-E7EB-BE5F-AF06-B5EA9F49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14869"/>
            <a:ext cx="5932395" cy="305080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55864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C497E-85D5-D0D2-D692-51A61C39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 anchor="ctr">
            <a:normAutofit/>
          </a:bodyPr>
          <a:lstStyle/>
          <a:p>
            <a:r>
              <a:rPr kumimoji="1" lang="ja-JP" altLang="en-US"/>
              <a:t>背景 </a:t>
            </a:r>
            <a:r>
              <a:rPr lang="en-US" altLang="ja-JP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08 </a:t>
            </a:r>
            <a:r>
              <a:rPr lang="zh-TW" altLang="en-US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檢查作業</a:t>
            </a:r>
            <a:r>
              <a:rPr lang="en-US" altLang="zh-TW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VIDEO</a:t>
            </a:r>
            <a:r>
              <a:rPr lang="zh-TW" altLang="en-US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確認</a:t>
            </a:r>
            <a:r>
              <a:rPr lang="en-US" altLang="ja-JP" sz="2800">
                <a:solidFill>
                  <a:srgbClr val="FFFF0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kumimoji="1" lang="ja-JP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AC05966-A2F8-FB26-8049-4074896E7FF7}"/>
              </a:ext>
            </a:extLst>
          </p:cNvPr>
          <p:cNvSpPr txBox="1">
            <a:spLocks/>
          </p:cNvSpPr>
          <p:nvPr/>
        </p:nvSpPr>
        <p:spPr>
          <a:xfrm>
            <a:off x="295771" y="1014974"/>
            <a:ext cx="11750399" cy="49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1021" indent="-211021" algn="l" defTabSz="844083" rtl="0" eaLnBrk="1" latinLnBrk="0" hangingPunct="1">
              <a:lnSpc>
                <a:spcPct val="90000"/>
              </a:lnSpc>
              <a:spcBef>
                <a:spcPts val="923"/>
              </a:spcBef>
              <a:buFont typeface="Arial" panose="020B0604020202020204" pitchFamily="34" charset="0"/>
              <a:buChar char="•"/>
              <a:defRPr kumimoji="1" sz="2215" b="0" i="0" kern="120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33062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846" b="0" i="0" kern="120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1055103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662" b="0" i="0" kern="120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477145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477" b="0" i="0" kern="120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99186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292" b="0" i="0" kern="1200" baseline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321227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anose="020B0604020202020204" pitchFamily="34" charset="0"/>
              <a:buChar char="•"/>
              <a:defRPr kumimoji="1"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>
                <a:solidFill>
                  <a:srgbClr val="000000"/>
                </a:solidFill>
                <a:latin typeface="+mn-ea"/>
              </a:rPr>
              <a:t>ADT</a:t>
            </a:r>
            <a:r>
              <a:rPr lang="zh-TW" altLang="en-US" sz="2400">
                <a:solidFill>
                  <a:srgbClr val="000000"/>
                </a:solidFill>
                <a:latin typeface="+mn-ea"/>
              </a:rPr>
              <a:t>在</a:t>
            </a:r>
            <a:r>
              <a:rPr lang="en-US" altLang="zh-TW" sz="2400">
                <a:solidFill>
                  <a:srgbClr val="000000"/>
                </a:solidFill>
                <a:latin typeface="+mn-ea"/>
              </a:rPr>
              <a:t>2024</a:t>
            </a:r>
            <a:r>
              <a:rPr lang="zh-TW" altLang="en-US" sz="2400">
                <a:solidFill>
                  <a:srgbClr val="000000"/>
                </a:solidFill>
                <a:latin typeface="+mn-ea"/>
              </a:rPr>
              <a:t>年因品質客訴被總社指定為</a:t>
            </a:r>
            <a:r>
              <a:rPr lang="en-US" altLang="zh-TW" sz="2400">
                <a:solidFill>
                  <a:srgbClr val="000000"/>
                </a:solidFill>
                <a:latin typeface="+mn-ea"/>
              </a:rPr>
              <a:t>QMS</a:t>
            </a:r>
            <a:r>
              <a:rPr lang="zh-TW" altLang="en-US" sz="2400">
                <a:solidFill>
                  <a:srgbClr val="000000"/>
                </a:solidFill>
                <a:latin typeface="+mn-ea"/>
              </a:rPr>
              <a:t>体制改善特別指定工場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2C04C9-2523-0A0C-0BCD-B6578FF3C0CA}"/>
              </a:ext>
            </a:extLst>
          </p:cNvPr>
          <p:cNvSpPr txBox="1"/>
          <p:nvPr/>
        </p:nvSpPr>
        <p:spPr>
          <a:xfrm>
            <a:off x="226196" y="1499847"/>
            <a:ext cx="87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【目的】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241246-B5AC-0FCD-B95E-B872739C27D6}"/>
              </a:ext>
            </a:extLst>
          </p:cNvPr>
          <p:cNvSpPr txBox="1"/>
          <p:nvPr/>
        </p:nvSpPr>
        <p:spPr>
          <a:xfrm>
            <a:off x="226196" y="1869179"/>
            <a:ext cx="11535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希望透過各項改善活動，提升檢查人員對檢查作業的重視，更清楚理解檢查作業規範的原理原則，落實遵守檢查標準及規定。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FA0CC7-F17B-20AC-277E-5BFE30AF0506}"/>
              </a:ext>
            </a:extLst>
          </p:cNvPr>
          <p:cNvSpPr txBox="1"/>
          <p:nvPr/>
        </p:nvSpPr>
        <p:spPr>
          <a:xfrm>
            <a:off x="226195" y="2545663"/>
            <a:ext cx="113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【實施方式】 自主巡檢透過攝影機各窯每月</a:t>
            </a:r>
            <a:r>
              <a:rPr lang="en-US" altLang="zh-TW"/>
              <a:t>30</a:t>
            </a:r>
            <a:r>
              <a:rPr lang="zh-TW" altLang="en-US"/>
              <a:t>件，人員作業確認及各窯交叉巡檢確認</a:t>
            </a:r>
            <a:r>
              <a:rPr lang="en-US" altLang="zh-TW"/>
              <a:t>10</a:t>
            </a:r>
            <a:r>
              <a:rPr lang="zh-TW" altLang="en-US"/>
              <a:t>件。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B71E38-849B-B858-4D0A-BAE1795D1F32}"/>
              </a:ext>
            </a:extLst>
          </p:cNvPr>
          <p:cNvSpPr txBox="1"/>
          <p:nvPr/>
        </p:nvSpPr>
        <p:spPr>
          <a:xfrm>
            <a:off x="226195" y="4143130"/>
            <a:ext cx="4525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改善活動是全體人員的活動，為了讓每人都有參與感，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  各窯</a:t>
            </a:r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30</a:t>
            </a:r>
            <a:r>
              <a:rPr lang="zh-TW" altLang="en-US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件自主確認由三交代實施。</a:t>
            </a:r>
            <a:r>
              <a:rPr lang="zh-TW" altLang="en-US" sz="1400"/>
              <a:t> </a:t>
            </a:r>
            <a:endParaRPr lang="en-US" altLang="zh-TW" sz="1400"/>
          </a:p>
          <a:p>
            <a:endParaRPr lang="en-US" altLang="zh-TW" sz="1400"/>
          </a:p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/>
              <a:t>實施方式由當班 人員確認上一班人員的作業情況，</a:t>
            </a:r>
            <a:endParaRPr lang="en-US" altLang="zh-TW" sz="1400"/>
          </a:p>
          <a:p>
            <a:r>
              <a:rPr lang="zh-TW" altLang="en-US" sz="1400"/>
              <a:t>  確認担當股長或班長進行確認。</a:t>
            </a:r>
            <a:endParaRPr lang="en-US" altLang="zh-TW" sz="1400"/>
          </a:p>
          <a:p>
            <a:endParaRPr lang="en-US" altLang="zh-TW" sz="1400"/>
          </a:p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/>
              <a:t>希望藉由這個活動，讓現場管理者再次了解組員</a:t>
            </a:r>
            <a:endParaRPr lang="en-US" altLang="zh-TW" sz="1400"/>
          </a:p>
          <a:p>
            <a:r>
              <a:rPr lang="zh-TW" altLang="en-US" sz="1400"/>
              <a:t>  每日工作的狀況，發現有不符合作業標準的地方，</a:t>
            </a:r>
            <a:endParaRPr lang="en-US" altLang="zh-TW" sz="1400"/>
          </a:p>
          <a:p>
            <a:r>
              <a:rPr lang="zh-TW" altLang="en-US" sz="1400"/>
              <a:t>  各組透過交流可即時進行指正，也讓作業員知道</a:t>
            </a:r>
            <a:endParaRPr lang="en-US" altLang="zh-TW" sz="1400"/>
          </a:p>
          <a:p>
            <a:r>
              <a:rPr lang="zh-TW" altLang="en-US" sz="1400"/>
              <a:t>  自己的檢查方式是否與人有異，是否符合作業標準。</a:t>
            </a:r>
            <a:endParaRPr lang="en-US" altLang="zh-TW" sz="1400"/>
          </a:p>
          <a:p>
            <a:endParaRPr lang="en-US" altLang="zh-TW" sz="1400"/>
          </a:p>
          <a:p>
            <a:endParaRPr lang="zh-TW" altLang="en-US" sz="14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9E3A78-4E13-C8AA-74D6-A9A3FCA9AB93}"/>
              </a:ext>
            </a:extLst>
          </p:cNvPr>
          <p:cNvSpPr txBox="1"/>
          <p:nvPr/>
        </p:nvSpPr>
        <p:spPr>
          <a:xfrm>
            <a:off x="5712185" y="3983752"/>
            <a:ext cx="49664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/>
              <a:t>改善活動是全體人員的活動，為了讓每人都有參與感，</a:t>
            </a:r>
            <a:endParaRPr lang="en-US" altLang="zh-TW" sz="1400"/>
          </a:p>
          <a:p>
            <a:r>
              <a:rPr lang="zh-TW" altLang="en-US" sz="1400"/>
              <a:t>  各窯10件交叉確認由【三交代担當】或【事務所人員】實施。</a:t>
            </a:r>
            <a:endParaRPr lang="en-US" altLang="zh-TW" sz="1400"/>
          </a:p>
          <a:p>
            <a:endParaRPr lang="en-US" altLang="zh-TW" sz="1400" b="0" i="0" u="none" strike="noStrike">
              <a:solidFill>
                <a:srgbClr val="000000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/>
              <a:t>實施方式各單位交叉巡檢確認。</a:t>
            </a:r>
            <a:endParaRPr lang="en-US" altLang="zh-TW" sz="1400"/>
          </a:p>
          <a:p>
            <a:endParaRPr lang="en-US" altLang="zh-TW" sz="1400"/>
          </a:p>
          <a:p>
            <a:r>
              <a:rPr lang="en-US" altLang="zh-TW" sz="1400" b="0" i="0" u="none" strike="noStrike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•</a:t>
            </a:r>
            <a:r>
              <a:rPr lang="zh-TW" altLang="en-US" sz="1400"/>
              <a:t>希望藉由這個活動，讓現事務所理者再次了解組員</a:t>
            </a:r>
            <a:endParaRPr lang="en-US" altLang="zh-TW" sz="1400"/>
          </a:p>
          <a:p>
            <a:r>
              <a:rPr lang="zh-TW" altLang="en-US" sz="1400"/>
              <a:t>  每日工作的狀況，發現有不符合作業標準的地方，</a:t>
            </a:r>
            <a:endParaRPr lang="en-US" altLang="zh-TW" sz="1400"/>
          </a:p>
          <a:p>
            <a:r>
              <a:rPr lang="zh-TW" altLang="en-US" sz="1400"/>
              <a:t>  各單位透過交流可即時進行指正，讓事務所人員</a:t>
            </a:r>
            <a:endParaRPr lang="en-US" altLang="zh-TW" sz="1400"/>
          </a:p>
          <a:p>
            <a:r>
              <a:rPr lang="zh-TW" altLang="en-US" sz="1400"/>
              <a:t>  了解他單位作業與本身是否有異，吸取他人長處，</a:t>
            </a:r>
            <a:endParaRPr lang="en-US" altLang="zh-TW" sz="1400"/>
          </a:p>
          <a:p>
            <a:r>
              <a:rPr lang="zh-TW" altLang="en-US" sz="1400"/>
              <a:t>  並共有分享情報給三交代，讓大家了解彼此間的作業</a:t>
            </a:r>
            <a:endParaRPr lang="en-US" altLang="zh-TW" sz="1400"/>
          </a:p>
          <a:p>
            <a:r>
              <a:rPr lang="zh-TW" altLang="en-US" sz="1400"/>
              <a:t>  是否存在差異。</a:t>
            </a:r>
            <a:endParaRPr lang="en-US" altLang="zh-TW" sz="1400"/>
          </a:p>
          <a:p>
            <a:endParaRPr lang="zh-TW" altLang="en-US" sz="14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046399-2C96-52AD-34AF-B6F5CDE55F86}"/>
              </a:ext>
            </a:extLst>
          </p:cNvPr>
          <p:cNvSpPr txBox="1"/>
          <p:nvPr/>
        </p:nvSpPr>
        <p:spPr>
          <a:xfrm>
            <a:off x="226195" y="3395832"/>
            <a:ext cx="287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【自主確認實施方式】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86988B-59C7-DFE7-71D4-3EE7895A6E73}"/>
              </a:ext>
            </a:extLst>
          </p:cNvPr>
          <p:cNvSpPr txBox="1"/>
          <p:nvPr/>
        </p:nvSpPr>
        <p:spPr>
          <a:xfrm>
            <a:off x="5675080" y="3385977"/>
            <a:ext cx="3266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【交叉確認實施方式】</a:t>
            </a:r>
          </a:p>
        </p:txBody>
      </p:sp>
    </p:spTree>
    <p:extLst>
      <p:ext uri="{BB962C8B-B14F-4D97-AF65-F5344CB8AC3E}">
        <p14:creationId xmlns:p14="http://schemas.microsoft.com/office/powerpoint/2010/main" val="44701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C497E-85D5-D0D2-D692-51A61C39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1" y="175265"/>
            <a:ext cx="9910804" cy="679203"/>
          </a:xfrm>
        </p:spPr>
        <p:txBody>
          <a:bodyPr anchor="ctr">
            <a:normAutofit/>
          </a:bodyPr>
          <a:lstStyle/>
          <a:p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活動項目</a:t>
            </a:r>
            <a:r>
              <a:rPr lang="en-US" altLang="ja-JP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en-US" altLang="ja-JP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9</a:t>
            </a:r>
            <a:r>
              <a:rPr lang="zh-TW" altLang="en-US" sz="2800" u="sng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ja-JP" altLang="en-US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確認困難作業場所洗出／カメラ増設検討</a:t>
            </a:r>
            <a:r>
              <a:rPr lang="en-US" altLang="ja-JP" sz="28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FF7ED8-272F-8BFC-4F6F-2CB7DB00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3" y="906255"/>
            <a:ext cx="11965803" cy="1492205"/>
          </a:xfrm>
        </p:spPr>
        <p:txBody>
          <a:bodyPr>
            <a:noAutofit/>
          </a:bodyPr>
          <a:lstStyle/>
          <a:p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以前相關檢查作業無影像確認，直到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2019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年發生違反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Compliance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事件，才利用現場拍攝設備的攝影機進行確認，</a:t>
            </a:r>
          </a:p>
          <a:p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收率檢查、曲</a:t>
            </a:r>
            <a:r>
              <a:rPr lang="ja-JP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げ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試驗、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S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字彎曲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&amp;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筋檢查、撓度量測、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OFF-WI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平坦度測定等作業區域不在現場，所以有在各作業區追加增設攝影機確認。</a:t>
            </a:r>
          </a:p>
          <a:p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當時增加攝影確認是為了確認人員有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無進行檢查作業，直到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2024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年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+mn-ea"/>
              </a:rPr>
              <a:t>JF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+mn-ea"/>
              </a:rPr>
              <a:t>客訴事件，才又被檢討需影像確認人員手法。</a:t>
            </a:r>
          </a:p>
          <a:p>
            <a:endParaRPr lang="zh-TW" altLang="en-US" sz="18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4B689B-96AB-0AA8-A588-92688857A85A}"/>
              </a:ext>
            </a:extLst>
          </p:cNvPr>
          <p:cNvSpPr txBox="1"/>
          <p:nvPr/>
        </p:nvSpPr>
        <p:spPr>
          <a:xfrm>
            <a:off x="226197" y="2536686"/>
            <a:ext cx="87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【目的】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238606-61BA-E6BE-80A0-CE9CF09D1818}"/>
              </a:ext>
            </a:extLst>
          </p:cNvPr>
          <p:cNvSpPr txBox="1"/>
          <p:nvPr/>
        </p:nvSpPr>
        <p:spPr>
          <a:xfrm>
            <a:off x="226196" y="2980627"/>
            <a:ext cx="953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有辨法清楚確認到作業者的作業方式，作業方式錯誤時，可協助確認到時進行修正。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0D57FA-74CB-67F4-539F-68046F1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3" y="4121930"/>
            <a:ext cx="4421841" cy="23416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5F97A5B-EA8C-1494-51A0-F19A9EC3B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67" y="4095034"/>
            <a:ext cx="4421840" cy="234162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188AA-02A3-319A-3609-17FD3EF59BE9}"/>
              </a:ext>
            </a:extLst>
          </p:cNvPr>
          <p:cNvSpPr txBox="1"/>
          <p:nvPr/>
        </p:nvSpPr>
        <p:spPr>
          <a:xfrm>
            <a:off x="906323" y="3819187"/>
            <a:ext cx="4511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有辨法清楚確認到作業者的作業方式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B2DB389-BE28-1F1B-6375-2A0AEDE9ED7C}"/>
              </a:ext>
            </a:extLst>
          </p:cNvPr>
          <p:cNvSpPr txBox="1"/>
          <p:nvPr/>
        </p:nvSpPr>
        <p:spPr>
          <a:xfrm>
            <a:off x="6267216" y="3779493"/>
            <a:ext cx="4511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作業者的作業方式不容易確認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9DCF7A-A795-915C-28BF-CB3D4F527C8F}"/>
              </a:ext>
            </a:extLst>
          </p:cNvPr>
          <p:cNvSpPr/>
          <p:nvPr/>
        </p:nvSpPr>
        <p:spPr>
          <a:xfrm>
            <a:off x="7049911" y="4495800"/>
            <a:ext cx="914400" cy="914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zh-TW" altLang="en-US" sz="1950" kern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8457490"/>
      </p:ext>
    </p:extLst>
  </p:cSld>
  <p:clrMapOvr>
    <a:masterClrMapping/>
  </p:clrMapOvr>
</p:sld>
</file>

<file path=ppt/theme/theme1.xml><?xml version="1.0" encoding="utf-8"?>
<a:theme xmlns:a="http://schemas.openxmlformats.org/drawingml/2006/main" name="1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kumimoji="0" sz="1950" kern="0">
            <a:solidFill>
              <a:srgbClr val="FFFFFF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EE8FCA5-A336-F84A-B0B0-82B32A8CE763}" vid="{CC00A8D1-0948-D241-AAF0-4CAE26DF60A9}"/>
    </a:ext>
  </a:extLst>
</a:theme>
</file>

<file path=ppt/theme/theme2.xml><?xml version="1.0" encoding="utf-8"?>
<a:theme xmlns:a="http://schemas.openxmlformats.org/drawingml/2006/main" name="3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4-3_Ja[読み取り専用]" id="{D265D2F2-F353-4E21-99E2-709ABE564235}" vid="{7340B35F-BC17-4F5B-B043-60DE91B067B6}"/>
    </a:ext>
  </a:extLst>
</a:theme>
</file>

<file path=ppt/theme/theme3.xml><?xml version="1.0" encoding="utf-8"?>
<a:theme xmlns:a="http://schemas.openxmlformats.org/drawingml/2006/main" name="4_AGC_PPT_4-3_Ja">
  <a:themeElements>
    <a:clrScheme name="AGC_PPT_Colors">
      <a:dk1>
        <a:srgbClr val="324650"/>
      </a:dk1>
      <a:lt1>
        <a:srgbClr val="FFFFFF"/>
      </a:lt1>
      <a:dk2>
        <a:srgbClr val="465964"/>
      </a:dk2>
      <a:lt2>
        <a:srgbClr val="CED9E5"/>
      </a:lt2>
      <a:accent1>
        <a:srgbClr val="6081C3"/>
      </a:accent1>
      <a:accent2>
        <a:srgbClr val="E30046"/>
      </a:accent2>
      <a:accent3>
        <a:srgbClr val="49649B"/>
      </a:accent3>
      <a:accent4>
        <a:srgbClr val="43695B"/>
      </a:accent4>
      <a:accent5>
        <a:srgbClr val="001F6B"/>
      </a:accent5>
      <a:accent6>
        <a:srgbClr val="5B618F"/>
      </a:accent6>
      <a:hlink>
        <a:srgbClr val="0563C1"/>
      </a:hlink>
      <a:folHlink>
        <a:srgbClr val="954F72"/>
      </a:folHlink>
    </a:clrScheme>
    <a:fontScheme name="AGC_Ja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3200" b="1" i="0" dirty="0" smtClean="0">
            <a:solidFill>
              <a:srgbClr val="324650"/>
            </a:solidFill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4-3_Ja[読み取り専用]" id="{D265D2F2-F353-4E21-99E2-709ABE564235}" vid="{7340B35F-BC17-4F5B-B043-60DE91B067B6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c0ece5-257a-4268-97fb-eb989611bcf4">
      <Terms xmlns="http://schemas.microsoft.com/office/infopath/2007/PartnerControls"/>
    </lcf76f155ced4ddcb4097134ff3c332f>
    <TaxCatchAll xmlns="a1a83a22-ab24-4bb9-9b8e-534f56491e4d" xsi:nil="true"/>
    <Level xmlns="1cc0ece5-257a-4268-97fb-eb989611bcf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5DC93A49053D45B821B74483A6F294" ma:contentTypeVersion="16" ma:contentTypeDescription="建立新的文件。" ma:contentTypeScope="" ma:versionID="fbd91f4ba4f93fb158be9f355d6cbbc9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d36e894ab322d40a76e811941b1a3b7d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E905A-06C9-4BF6-A20C-05E7CCBCE3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1C3E24-BA53-4EAC-BAA7-5D5B4C558B20}">
  <ds:schemaRefs>
    <ds:schemaRef ds:uri="http://purl.org/dc/elements/1.1/"/>
    <ds:schemaRef ds:uri="http://schemas.openxmlformats.org/package/2006/metadata/core-properties"/>
    <ds:schemaRef ds:uri="1cc0ece5-257a-4268-97fb-eb989611bcf4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a1a83a22-ab24-4bb9-9b8e-534f56491e4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3B0D64-0EF2-471F-927F-1F7E99A62B37}">
  <ds:schemaRefs>
    <ds:schemaRef ds:uri="1cc0ece5-257a-4268-97fb-eb989611bcf4"/>
    <ds:schemaRef ds:uri="a1a83a22-ab24-4bb9-9b8e-534f56491e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2607</Words>
  <Application>Microsoft Office PowerPoint</Application>
  <PresentationFormat>寬螢幕</PresentationFormat>
  <Paragraphs>373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5" baseType="lpstr">
      <vt:lpstr>Arial Unicode MS</vt:lpstr>
      <vt:lpstr>Meiryo</vt:lpstr>
      <vt:lpstr>Meiryo UI</vt:lpstr>
      <vt:lpstr>Meiryo UI (本文)</vt:lpstr>
      <vt:lpstr>MS PGothic</vt:lpstr>
      <vt:lpstr>游ゴシック</vt:lpstr>
      <vt:lpstr>微軟正黑體</vt:lpstr>
      <vt:lpstr>新細明體</vt:lpstr>
      <vt:lpstr>新細明體-ExtB</vt:lpstr>
      <vt:lpstr>Arial</vt:lpstr>
      <vt:lpstr>Calibri</vt:lpstr>
      <vt:lpstr>1_AGC_PPT_4-3_Ja</vt:lpstr>
      <vt:lpstr>3_AGC_PPT_4-3_Ja</vt:lpstr>
      <vt:lpstr>4_AGC_PPT_4-3_Ja</vt:lpstr>
      <vt:lpstr>【素材】2024年_QMS体制改善特別指定工場_改善活動  </vt:lpstr>
      <vt:lpstr>【素材】2024年_QMS体制改善特別活動</vt:lpstr>
      <vt:lpstr>活動項目: 1    QMS基礎及Compliance事例再教育</vt:lpstr>
      <vt:lpstr>２．Complianceと作業ルール守り重要性のコミュニケーション</vt:lpstr>
      <vt:lpstr>活動項目: 3    作業前QMS日常實施</vt:lpstr>
      <vt:lpstr>活動項目: 6   検査関係の品質SOP内容と教育方法の見直し</vt:lpstr>
      <vt:lpstr>活動項目: 7   SOP内容與現場作業正確性のパトロール</vt:lpstr>
      <vt:lpstr>背景 (08 檢查作業VIDEO確認)</vt:lpstr>
      <vt:lpstr>活動項目: 9   確認困難作業場所洗出／カメラ増設検討)</vt:lpstr>
      <vt:lpstr>現況調查</vt:lpstr>
      <vt:lpstr>改善結果</vt:lpstr>
      <vt:lpstr>活動項目:12 工事後とEVENTの品質情報連絡体制の改善</vt:lpstr>
      <vt:lpstr>活動項目:13 設備交換／メンテナンス後のRISK及び品質確認方法の構築</vt:lpstr>
      <vt:lpstr>活動項目: 13設備更換/維護後的風險及品質確認方法的構立</vt:lpstr>
      <vt:lpstr>活動項目: 15    素板外觀檢查認定強化</vt:lpstr>
      <vt:lpstr>活動項目: 16  過去的見逃し欠点特徴のLIST UP分析及び再教育</vt:lpstr>
      <vt:lpstr>活動項目:17 收率和BR檢查手法再檢討</vt:lpstr>
      <vt:lpstr>活動項目:17 收率和BR檢查手法再檢討</vt:lpstr>
      <vt:lpstr>活動項目: 18収率洗浄機汚れの見本ガラスを作成</vt:lpstr>
      <vt:lpstr>活動項目: 18収率洗浄機汚れの見本ガラスを作成</vt:lpstr>
      <vt:lpstr>活動項目: 19   各検査設備点検管理LIST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久保 岳(Kubo Takashi)/AGC/電・デ・生産・生管</dc:creator>
  <cp:lastModifiedBy>吳 得祿(wu telu)/ADT/雲林・製１・生產推進</cp:lastModifiedBy>
  <cp:revision>1</cp:revision>
  <dcterms:created xsi:type="dcterms:W3CDTF">2022-02-01T13:02:47Z</dcterms:created>
  <dcterms:modified xsi:type="dcterms:W3CDTF">2025-01-23T07:55:15Z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0x0101006F5DC93A49053D45B821B74483A6F294</vt:lpwstr>
  </property>
  <property fmtid="{D5CDD505-2E9C-101B-9397-08002B2CF9AE}" pid="3" name="MediaServiceImageTags">
    <vt:lpwstr/>
  </property>
  <property fmtid="{D5CDD505-2E9C-101B-9397-08002B2CF9AE}" pid="4" name="MSIP_Label_5cc66615-6eec-41b4-b3fe-3a9a5bc67cec_Enabled">
    <vt:lpwstr>true</vt:lpwstr>
  </property>
  <property fmtid="{D5CDD505-2E9C-101B-9397-08002B2CF9AE}" pid="5" name="MSIP_Label_5cc66615-6eec-41b4-b3fe-3a9a5bc67cec_SetDate">
    <vt:lpwstr>2024-12-11T05:57:54Z</vt:lpwstr>
  </property>
  <property fmtid="{D5CDD505-2E9C-101B-9397-08002B2CF9AE}" pid="6" name="MSIP_Label_5cc66615-6eec-41b4-b3fe-3a9a5bc67cec_Method">
    <vt:lpwstr>Privileged</vt:lpwstr>
  </property>
  <property fmtid="{D5CDD505-2E9C-101B-9397-08002B2CF9AE}" pid="7" name="MSIP_Label_5cc66615-6eec-41b4-b3fe-3a9a5bc67cec_Name">
    <vt:lpwstr>GCEP2 - Internal Use Only</vt:lpwstr>
  </property>
  <property fmtid="{D5CDD505-2E9C-101B-9397-08002B2CF9AE}" pid="8" name="MSIP_Label_5cc66615-6eec-41b4-b3fe-3a9a5bc67cec_SiteId">
    <vt:lpwstr>90c56ca2-d892-45ce-810d-6cf368facdb3</vt:lpwstr>
  </property>
  <property fmtid="{D5CDD505-2E9C-101B-9397-08002B2CF9AE}" pid="9" name="MSIP_Label_5cc66615-6eec-41b4-b3fe-3a9a5bc67cec_ActionId">
    <vt:lpwstr>169661dd-be2f-4ffc-becc-d42c4c8c14a5</vt:lpwstr>
  </property>
  <property fmtid="{D5CDD505-2E9C-101B-9397-08002B2CF9AE}" pid="10" name="MSIP_Label_5cc66615-6eec-41b4-b3fe-3a9a5bc67cec_ContentBits">
    <vt:lpwstr>3</vt:lpwstr>
  </property>
  <property fmtid="{D5CDD505-2E9C-101B-9397-08002B2CF9AE}" pid="11" name="ClassificationContentMarkingFooterLocations">
    <vt:lpwstr>AGC_PPT_4-3_Ja:5\1_AGC_PPT_4-3_Ja:8\3_AGC_PPT_4-3_Ja:7\4_AGC_PPT_4-3_Ja:7\agc_powerpoint_template_a4:7</vt:lpwstr>
  </property>
  <property fmtid="{D5CDD505-2E9C-101B-9397-08002B2CF9AE}" pid="12" name="ClassificationContentMarkingFooterText">
    <vt:lpwstr> AGC Group Internal Use Only </vt:lpwstr>
  </property>
</Properties>
</file>